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275" r:id="rId4"/>
    <p:sldId id="261" r:id="rId5"/>
    <p:sldId id="262" r:id="rId6"/>
    <p:sldId id="263" r:id="rId7"/>
    <p:sldId id="265" r:id="rId8"/>
    <p:sldId id="264" r:id="rId9"/>
    <p:sldId id="266" r:id="rId10"/>
    <p:sldId id="267" r:id="rId11"/>
    <p:sldId id="284" r:id="rId12"/>
    <p:sldId id="276" r:id="rId13"/>
    <p:sldId id="268" r:id="rId14"/>
    <p:sldId id="269" r:id="rId15"/>
    <p:sldId id="270" r:id="rId16"/>
    <p:sldId id="257" r:id="rId17"/>
    <p:sldId id="271" r:id="rId18"/>
    <p:sldId id="272" r:id="rId19"/>
    <p:sldId id="273" r:id="rId20"/>
    <p:sldId id="274" r:id="rId21"/>
    <p:sldId id="285" r:id="rId22"/>
    <p:sldId id="278" r:id="rId23"/>
    <p:sldId id="280" r:id="rId24"/>
    <p:sldId id="281" r:id="rId25"/>
    <p:sldId id="283" r:id="rId26"/>
    <p:sldId id="282" r:id="rId27"/>
    <p:sldId id="279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8"/>
    <p:restoredTop sz="94675"/>
  </p:normalViewPr>
  <p:slideViewPr>
    <p:cSldViewPr snapToGrid="0">
      <p:cViewPr varScale="1">
        <p:scale>
          <a:sx n="129" d="100"/>
          <a:sy n="129" d="100"/>
        </p:scale>
        <p:origin x="24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2" d="100"/>
          <a:sy n="112" d="100"/>
        </p:scale>
        <p:origin x="476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A2DEA-011D-CE44-934A-F86E974ED4CB}" type="datetimeFigureOut">
              <a:rPr lang="fr-FR" smtClean="0"/>
              <a:t>29/09/2022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60EFE-E10E-DF43-9197-1CD622A2E5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3271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DB4C91-9683-04E2-FEC9-9D9550B27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48E71C-9385-5782-234D-EF41DFD17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CB4AAD-05F5-B583-EAAB-320365C0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CBE7F-FF47-D545-9C67-93A28A310C6C}" type="datetime1">
              <a:rPr lang="fr-FR" smtClean="0"/>
              <a:t>29/09/2022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D26F2C-8A98-168D-DCED-1A5FD881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E71D19-DAFF-751A-98E9-1E5B82BC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5333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E94283-D4CF-660A-FE15-248255AA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64A6007-6E36-B2BF-0E1C-D473A1BED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CC8662-E873-EE48-BEED-CDC9A4DF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EF76-FE42-324A-BAC6-9E107A243CA1}" type="datetime1">
              <a:rPr lang="fr-FR" smtClean="0"/>
              <a:t>29/09/2022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1CF21F-06BC-545C-6627-C53CC32B2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F571A0-3C3E-D138-836B-55ECF144A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423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B53B937-4B97-4A28-3262-583D7776A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CCB9B2E-018C-3C82-6451-D4DEEA679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63481B-BA43-5910-C047-942C1A29B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F29BC-3773-BB4A-B292-6F8D20A3DC4A}" type="datetime1">
              <a:rPr lang="fr-FR" smtClean="0"/>
              <a:t>29/09/2022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D01097-AE8C-0B8D-5B4D-620F91567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3071B7-894F-01D0-47E6-8F2E72D7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24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130A7B-C6C1-4169-84E3-624F8D41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5F2FFE-8AC4-05EF-2CFB-0F8D1C629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5FD8B6-BE9C-B1E8-9D4C-4EE14E1D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D538-4E3F-384C-8E57-7517A0725B9E}" type="datetime1">
              <a:rPr lang="fr-FR" smtClean="0"/>
              <a:t>29/09/2022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38088E-0C31-AF1B-AE9D-1BBED6259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35CFF-AE9C-C7C5-FF62-9683AD49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04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691297-2319-113C-273A-5237E2DC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3D5618-CC48-6292-35EC-3F721EF86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1295AE-E0B5-17F8-2AF1-FAE800299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76990-3BAA-8C46-A1BF-2EA19FC0DA38}" type="datetime1">
              <a:rPr lang="fr-FR" smtClean="0"/>
              <a:t>29/09/2022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4F51E0-2EAB-D54C-B8D9-6DA033BC8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EF0486-10CA-E065-191B-DDE1FFC1E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913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5ED1E1-2C6E-FEDD-F0CC-82CEFAB4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06D498-4523-3296-43C8-DC966EF9B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45A0C52-A9E4-53B7-C3A5-1B7B1D9AF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CD61B3-FBC8-8963-800B-5C4482D30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93A6-D8FA-044F-A58D-9ABD4342DF88}" type="datetime1">
              <a:rPr lang="fr-FR" smtClean="0"/>
              <a:t>29/09/2022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ED34278-4083-D85A-BD14-54F92A32A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EC415B-EFED-E037-94D7-32010E17E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58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D0A88-7BCC-91DC-7F16-AF205BF10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73BAA4-7D6C-7D4B-F54D-7E907AA23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D73029D-F2A0-F963-BC7E-749666536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A5E4895-B3A0-8A42-DB98-A5905B7DCC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86F7E98-B7E4-8244-04C7-8272FCCAD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F2B1E0-0AB1-D7CA-2EB4-CD499935A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A5AE-9316-3840-BB09-D0FD033C157D}" type="datetime1">
              <a:rPr lang="fr-FR" smtClean="0"/>
              <a:t>29/09/2022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B3A8060-7B63-0897-1DA4-7E1C4543B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3AECB0B-FB4C-1B35-5D5F-6B08E0E6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5691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1E3683-081C-9502-A4BC-31A75C839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D8F74A5-93A4-AC26-1E70-2281C79B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69C90-79F3-7445-B7CE-D86E0C41EC9E}" type="datetime1">
              <a:rPr lang="fr-FR" smtClean="0"/>
              <a:t>29/09/2022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AFFA049-0FAA-0374-38DC-AE414A6C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8D999F8-46DD-462D-1895-520A77C7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564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9EBBCF7-6BFB-29BE-A6AC-CCAD721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56A9-B4E5-F345-B546-754EE6D6146E}" type="datetime1">
              <a:rPr lang="fr-FR" smtClean="0"/>
              <a:t>29/09/2022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0CE73BB-58E4-6195-93B3-3E6CE3F2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A2448C-39C1-590A-8D5A-91B16F9DE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879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54CA03-8E5E-E266-1F3C-A7850E3A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7B9416-B30E-B395-B441-DACCC62CC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1F58BE9-1F12-54C4-F26A-C2AB5F5E9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BD3556-3725-A284-7A7D-87E351C35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2934-4DFD-054F-9931-5DF384202CD3}" type="datetime1">
              <a:rPr lang="fr-FR" smtClean="0"/>
              <a:t>29/09/2022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7D85DAD-BA47-BC32-94A4-74480369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BEA7D8-6FD8-A0F2-0E16-734FB862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1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B1B376-C4CB-688E-F09F-AB0C15C8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E3DE86A-C5CA-8D85-B02D-859D0877B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97CA485-6831-7EC6-CC6E-095F1F73C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EA6710-B7EB-012D-671B-691EDF96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7AFE-4CD2-0F4C-BB2E-29A4C225B75B}" type="datetime1">
              <a:rPr lang="fr-FR" smtClean="0"/>
              <a:t>29/09/2022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68C104-0BEB-3BD8-7BDB-D0B2C0AA0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2C9589-CDED-50CE-555A-7CDF4E4E3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436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135810B-4984-D2FA-9C11-306E4FCB0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63E33-2051-43BC-89E7-B2F7FC71E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9412F9-1979-2425-5904-BD01766E9C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20939-35CA-8946-8DE9-48B29C912C77}" type="datetime1">
              <a:rPr lang="fr-FR" smtClean="0"/>
              <a:t>29/09/2022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EFCB6E-1718-F0AC-228E-BEEEA9154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3BCF6D-D6A2-7381-2D0B-7A4511CA5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F7AE3-E62C-0846-859E-1B9F5161DF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61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list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hyperlink" Target="https://www.youtube.com/watch?v=FTtzd31IAOw&amp;list=PLO_fdPEVlfKqMDNmCFzQISI2H_nJcEDJq&amp;index=28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hierarchical-clustering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assrooms.com/fr/courses/4379436-explorez-vos-donnees-avec-des-algorithmes-non-supervises/4379561-partitionnez-vos-donnees-avec-un-algorithme-de-clustering-hierarchiqu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openclassrooms.com/fr/courses/4379436-explorez-vos-donnees-avec-des-algorithmes-non-supervises/4379571-partitionnez-vos-donnees-avec-dbscan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olistbr/brazilian-ecommerce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5820EA-2F67-C24C-1443-026A4A3984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latin typeface=""/>
              </a:rPr>
              <a:t>Segmentation client appliquée à la clientèle de </a:t>
            </a:r>
            <a:r>
              <a:rPr lang="fr-FR" dirty="0" err="1">
                <a:latin typeface=""/>
              </a:rPr>
              <a:t>Olist</a:t>
            </a:r>
            <a:endParaRPr lang="fr-FR" dirty="0">
              <a:latin typeface="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0630FF-4B8E-D742-42CD-870BCABD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B4B13E6-F271-41BC-5F97-EE8EAF3CEB4A}"/>
              </a:ext>
            </a:extLst>
          </p:cNvPr>
          <p:cNvSpPr txBox="1"/>
          <p:nvPr/>
        </p:nvSpPr>
        <p:spPr>
          <a:xfrm>
            <a:off x="1524000" y="423367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"/>
              </a:rPr>
              <a:t>Présenté par Gabriel </a:t>
            </a:r>
            <a:r>
              <a:rPr lang="fr-FR" dirty="0" err="1">
                <a:latin typeface=""/>
              </a:rPr>
              <a:t>Chehade</a:t>
            </a:r>
            <a:endParaRPr lang="fr-FR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093216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54CD7-AD8F-E4F5-648B-953F8FDA901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>
                <a:latin typeface=""/>
              </a:rPr>
              <a:t>Segmentation RFM - Clustering</a:t>
            </a:r>
            <a:endParaRPr lang="fr-FR" sz="3600" b="1" dirty="0">
              <a:latin typeface="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644B1E-08A1-5882-8571-8DEB3403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141B-B0D0-1240-A4B6-3E47A0FB2493}" type="slidenum">
              <a:rPr lang="fr-FR" smtClean="0"/>
              <a:t>10</a:t>
            </a:fld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0D2B8A16-68E9-BE73-D65B-B29606E24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6476"/>
            <a:ext cx="7772400" cy="540545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EEEE0C10-F479-149B-3634-5915480AC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56476"/>
            <a:ext cx="7772400" cy="5405450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AAF387FD-453B-ABEC-4642-77C57C667D36}"/>
              </a:ext>
            </a:extLst>
          </p:cNvPr>
          <p:cNvSpPr txBox="1"/>
          <p:nvPr/>
        </p:nvSpPr>
        <p:spPr>
          <a:xfrm>
            <a:off x="8610600" y="4270917"/>
            <a:ext cx="1538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Fréquence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5D24E26-5CFC-6FD1-0AFE-1BAA20F3AB6D}"/>
              </a:ext>
            </a:extLst>
          </p:cNvPr>
          <p:cNvSpPr txBox="1"/>
          <p:nvPr/>
        </p:nvSpPr>
        <p:spPr>
          <a:xfrm>
            <a:off x="2574073" y="5616498"/>
            <a:ext cx="1538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Récence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0245D86-E4CA-3BC6-6614-1F73087DCBB4}"/>
              </a:ext>
            </a:extLst>
          </p:cNvPr>
          <p:cNvSpPr txBox="1"/>
          <p:nvPr/>
        </p:nvSpPr>
        <p:spPr>
          <a:xfrm>
            <a:off x="3540512" y="1419922"/>
            <a:ext cx="1538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Montant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6CC431-FEE5-4A5B-C737-4A7EA1F2702A}"/>
              </a:ext>
            </a:extLst>
          </p:cNvPr>
          <p:cNvSpPr/>
          <p:nvPr/>
        </p:nvSpPr>
        <p:spPr>
          <a:xfrm>
            <a:off x="5436704" y="6056364"/>
            <a:ext cx="1769166" cy="339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Axe principal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A0D9C2-3750-EC77-32F5-D702D87B0EB2}"/>
              </a:ext>
            </a:extLst>
          </p:cNvPr>
          <p:cNvSpPr/>
          <p:nvPr/>
        </p:nvSpPr>
        <p:spPr>
          <a:xfrm rot="16200000">
            <a:off x="1475210" y="3489330"/>
            <a:ext cx="1769166" cy="339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Axe principal 2</a:t>
            </a:r>
          </a:p>
        </p:txBody>
      </p:sp>
    </p:spTree>
    <p:extLst>
      <p:ext uri="{BB962C8B-B14F-4D97-AF65-F5344CB8AC3E}">
        <p14:creationId xmlns:p14="http://schemas.microsoft.com/office/powerpoint/2010/main" val="256827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54CD7-AD8F-E4F5-648B-953F8FDA901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>
                <a:latin typeface=""/>
              </a:rPr>
              <a:t>Représentation graphique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644B1E-08A1-5882-8571-8DEB3403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141B-B0D0-1240-A4B6-3E47A0FB2493}" type="slidenum">
              <a:rPr lang="fr-FR" smtClean="0"/>
              <a:t>11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10A06D7-B7E4-629A-3FEA-E2AE2655F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468" y="1578429"/>
            <a:ext cx="6395064" cy="477792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D532325-171E-A037-AF5E-F7FBEC5B2564}"/>
              </a:ext>
            </a:extLst>
          </p:cNvPr>
          <p:cNvSpPr txBox="1"/>
          <p:nvPr/>
        </p:nvSpPr>
        <p:spPr>
          <a:xfrm>
            <a:off x="3668485" y="1178319"/>
            <a:ext cx="485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/>
              <a:t>Boxplots</a:t>
            </a:r>
            <a:r>
              <a:rPr lang="fr-FR" sz="2000" dirty="0"/>
              <a:t> (boîtes à moustaches)</a:t>
            </a:r>
          </a:p>
        </p:txBody>
      </p:sp>
    </p:spTree>
    <p:extLst>
      <p:ext uri="{BB962C8B-B14F-4D97-AF65-F5344CB8AC3E}">
        <p14:creationId xmlns:p14="http://schemas.microsoft.com/office/powerpoint/2010/main" val="137976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54CD7-AD8F-E4F5-648B-953F8FDA901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>
                <a:latin typeface=""/>
              </a:rPr>
              <a:t>Identification des clusters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644B1E-08A1-5882-8571-8DEB3403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141B-B0D0-1240-A4B6-3E47A0FB2493}" type="slidenum">
              <a:rPr lang="fr-FR" smtClean="0"/>
              <a:t>12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9FAE909-B327-6B84-2C43-C9D9C6D6D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0389"/>
            <a:ext cx="3600000" cy="278571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937BDE3-B3C6-5D75-587F-95F7FD798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000" y="1910389"/>
            <a:ext cx="3600000" cy="2785714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D790E7BC-AF78-BA03-0284-CAD7631AFA0D}"/>
              </a:ext>
            </a:extLst>
          </p:cNvPr>
          <p:cNvSpPr/>
          <p:nvPr/>
        </p:nvSpPr>
        <p:spPr>
          <a:xfrm>
            <a:off x="1551214" y="1910389"/>
            <a:ext cx="2048786" cy="71851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09964D4-6B61-7DDC-6B27-050538F16AAD}"/>
              </a:ext>
            </a:extLst>
          </p:cNvPr>
          <p:cNvSpPr/>
          <p:nvPr/>
        </p:nvSpPr>
        <p:spPr>
          <a:xfrm>
            <a:off x="383721" y="2514600"/>
            <a:ext cx="1477736" cy="63681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E945000-8340-7E9F-57F6-61A0FF4145A4}"/>
              </a:ext>
            </a:extLst>
          </p:cNvPr>
          <p:cNvSpPr/>
          <p:nvPr/>
        </p:nvSpPr>
        <p:spPr>
          <a:xfrm>
            <a:off x="4686300" y="3053443"/>
            <a:ext cx="3110593" cy="75111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767F12F-9DB3-B834-92FE-63526D77B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262" y="1958418"/>
            <a:ext cx="3600000" cy="2689655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479E757B-E57C-66BF-E7BF-D39CE37F1D14}"/>
              </a:ext>
            </a:extLst>
          </p:cNvPr>
          <p:cNvSpPr/>
          <p:nvPr/>
        </p:nvSpPr>
        <p:spPr>
          <a:xfrm>
            <a:off x="9160329" y="3665764"/>
            <a:ext cx="2759528" cy="60415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D339953-4242-AAA1-18F3-4FFBCEE02650}"/>
              </a:ext>
            </a:extLst>
          </p:cNvPr>
          <p:cNvSpPr txBox="1"/>
          <p:nvPr/>
        </p:nvSpPr>
        <p:spPr>
          <a:xfrm>
            <a:off x="146956" y="4870109"/>
            <a:ext cx="330608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accent1"/>
                </a:solidFill>
                <a:latin typeface="Montserrat" pitchFamily="2" charset="77"/>
              </a:rPr>
              <a:t>Cluster 0 : clients anciens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accent2"/>
                </a:solidFill>
                <a:latin typeface="Montserrat" pitchFamily="2" charset="77"/>
              </a:rPr>
              <a:t>Cluster 1 : clients récents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E98E92B-E357-AE85-BDE0-0E6626F96212}"/>
              </a:ext>
            </a:extLst>
          </p:cNvPr>
          <p:cNvSpPr txBox="1"/>
          <p:nvPr/>
        </p:nvSpPr>
        <p:spPr>
          <a:xfrm>
            <a:off x="4442956" y="4857749"/>
            <a:ext cx="330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  <a:latin typeface="Montserrat" pitchFamily="2" charset="77"/>
              </a:rPr>
              <a:t>Cluster 2 : clients fréquents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4807583-4138-3A9A-F747-DCB0A7ADA9A3}"/>
              </a:ext>
            </a:extLst>
          </p:cNvPr>
          <p:cNvSpPr txBox="1"/>
          <p:nvPr/>
        </p:nvSpPr>
        <p:spPr>
          <a:xfrm>
            <a:off x="8340811" y="4857749"/>
            <a:ext cx="385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Montserrat" pitchFamily="2" charset="77"/>
              </a:rPr>
              <a:t>Cluster 3 : clients qui dépensent 	    beaucoup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862B21-D9EE-F781-DC57-5CCF5BA38047}"/>
              </a:ext>
            </a:extLst>
          </p:cNvPr>
          <p:cNvSpPr txBox="1"/>
          <p:nvPr/>
        </p:nvSpPr>
        <p:spPr>
          <a:xfrm>
            <a:off x="574339" y="1543967"/>
            <a:ext cx="257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Boxplots</a:t>
            </a:r>
            <a:r>
              <a:rPr lang="fr-FR" dirty="0"/>
              <a:t> pour la Récence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BDD1838-6C1B-A6A5-0849-963B2C2C6AB1}"/>
              </a:ext>
            </a:extLst>
          </p:cNvPr>
          <p:cNvSpPr txBox="1"/>
          <p:nvPr/>
        </p:nvSpPr>
        <p:spPr>
          <a:xfrm>
            <a:off x="4849288" y="1541057"/>
            <a:ext cx="278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Boxplots</a:t>
            </a:r>
            <a:r>
              <a:rPr lang="fr-FR" dirty="0"/>
              <a:t> pour la Fréquence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DF91B29-2349-9F07-2ABE-25198C4BC661}"/>
              </a:ext>
            </a:extLst>
          </p:cNvPr>
          <p:cNvSpPr txBox="1"/>
          <p:nvPr/>
        </p:nvSpPr>
        <p:spPr>
          <a:xfrm>
            <a:off x="9145288" y="1541057"/>
            <a:ext cx="278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Boxplots</a:t>
            </a:r>
            <a:r>
              <a:rPr lang="fr-FR" dirty="0"/>
              <a:t> pour le Montant</a:t>
            </a:r>
          </a:p>
        </p:txBody>
      </p:sp>
    </p:spTree>
    <p:extLst>
      <p:ext uri="{BB962C8B-B14F-4D97-AF65-F5344CB8AC3E}">
        <p14:creationId xmlns:p14="http://schemas.microsoft.com/office/powerpoint/2010/main" val="371021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 animBg="1"/>
      <p:bldP spid="22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54CD7-AD8F-E4F5-648B-953F8FDA901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>
                <a:latin typeface=""/>
              </a:rPr>
              <a:t>Segmentation RFMSA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5DF1687-E228-FAF9-4B6B-763BCFEFB2B3}"/>
              </a:ext>
            </a:extLst>
          </p:cNvPr>
          <p:cNvSpPr txBox="1"/>
          <p:nvPr/>
        </p:nvSpPr>
        <p:spPr>
          <a:xfrm>
            <a:off x="838200" y="998206"/>
            <a:ext cx="10515600" cy="243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fr-FR" b="1" dirty="0">
                <a:latin typeface="Montserrat" pitchFamily="2" charset="77"/>
              </a:rPr>
              <a:t>Récence </a:t>
            </a:r>
            <a:r>
              <a:rPr lang="fr-FR" dirty="0">
                <a:latin typeface="Montserrat" pitchFamily="2" charset="77"/>
              </a:rPr>
              <a:t>: Nombre de jours écoulés depuis la dernière commande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fr-FR" b="1" dirty="0">
                <a:latin typeface="Montserrat" pitchFamily="2" charset="77"/>
              </a:rPr>
              <a:t>Fréquence </a:t>
            </a:r>
            <a:r>
              <a:rPr lang="fr-FR" dirty="0">
                <a:latin typeface="Montserrat" pitchFamily="2" charset="77"/>
              </a:rPr>
              <a:t>: Nombre de commandes effectuées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fr-FR" b="1" dirty="0">
                <a:latin typeface="Montserrat" pitchFamily="2" charset="77"/>
              </a:rPr>
              <a:t>Montant </a:t>
            </a:r>
            <a:r>
              <a:rPr lang="fr-FR" dirty="0">
                <a:latin typeface="Montserrat" pitchFamily="2" charset="77"/>
              </a:rPr>
              <a:t>: Montant dépensé par commande en moyenne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fr-FR" b="1" dirty="0">
                <a:latin typeface="Montserrat" pitchFamily="2" charset="77"/>
              </a:rPr>
              <a:t>Score </a:t>
            </a:r>
            <a:r>
              <a:rPr lang="fr-FR" dirty="0">
                <a:latin typeface="Montserrat" pitchFamily="2" charset="77"/>
              </a:rPr>
              <a:t>: Note de satisfaction attribuée par le client en moyenne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fr-FR" b="1" dirty="0">
                <a:latin typeface="Montserrat" pitchFamily="2" charset="77"/>
              </a:rPr>
              <a:t>Articles par commande</a:t>
            </a:r>
            <a:r>
              <a:rPr lang="fr-FR" dirty="0">
                <a:latin typeface="Montserrat" pitchFamily="2" charset="77"/>
              </a:rPr>
              <a:t> : Nombre d’articles par commande en moyenne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644B1E-08A1-5882-8571-8DEB3403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141B-B0D0-1240-A4B6-3E47A0FB2493}" type="slidenum">
              <a:rPr lang="fr-FR" smtClean="0"/>
              <a:t>13</a:t>
            </a:fld>
            <a:endParaRPr lang="fr-FR"/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BF76A191-097C-1C0A-E233-B7E1DFF6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837" y="3585363"/>
            <a:ext cx="8828325" cy="261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45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54CD7-AD8F-E4F5-648B-953F8FDA901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>
                <a:latin typeface=""/>
              </a:rPr>
              <a:t>Clustering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644B1E-08A1-5882-8571-8DEB3403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141B-B0D0-1240-A4B6-3E47A0FB2493}" type="slidenum">
              <a:rPr lang="fr-FR" smtClean="0"/>
              <a:t>14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4036399-2532-C031-BC1B-4EAF8CE9CA0E}"/>
              </a:ext>
            </a:extLst>
          </p:cNvPr>
          <p:cNvSpPr txBox="1"/>
          <p:nvPr/>
        </p:nvSpPr>
        <p:spPr>
          <a:xfrm>
            <a:off x="696000" y="1054854"/>
            <a:ext cx="10800000" cy="1707455"/>
          </a:xfrm>
          <a:prstGeom prst="rect">
            <a:avLst/>
          </a:prstGeom>
          <a:noFill/>
          <a:ln>
            <a:noFill/>
          </a:ln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accent1"/>
                </a:solidFill>
                <a:latin typeface="Montserrat" pitchFamily="2" charset="77"/>
              </a:rPr>
              <a:t>Cluster 0 : clients anciens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accent2"/>
                </a:solidFill>
                <a:latin typeface="Montserrat" pitchFamily="2" charset="77"/>
              </a:rPr>
              <a:t>Cluster 1 : clients récents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accent6"/>
                </a:solidFill>
                <a:latin typeface="Montserrat" pitchFamily="2" charset="77"/>
              </a:rPr>
              <a:t>Cluster 2 : clients fréquents</a:t>
            </a:r>
          </a:p>
          <a:p>
            <a:pPr>
              <a:lnSpc>
                <a:spcPct val="150000"/>
              </a:lnSpc>
            </a:pPr>
            <a:endParaRPr lang="fr-FR" dirty="0">
              <a:solidFill>
                <a:schemeClr val="accent6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rgbClr val="C00000"/>
                </a:solidFill>
                <a:latin typeface="Montserrat" pitchFamily="2" charset="77"/>
              </a:rPr>
              <a:t>Cluster 3 : clients qui dépensent beaucoup</a:t>
            </a:r>
          </a:p>
          <a:p>
            <a:pPr>
              <a:lnSpc>
                <a:spcPct val="150000"/>
              </a:lnSpc>
            </a:pPr>
            <a:r>
              <a:rPr lang="fr-FR" b="1" dirty="0">
                <a:solidFill>
                  <a:srgbClr val="7030A0"/>
                </a:solidFill>
                <a:latin typeface="Montserrat" pitchFamily="2" charset="77"/>
              </a:rPr>
              <a:t>Cluster 4 : clients insatisfaits</a:t>
            </a:r>
          </a:p>
          <a:p>
            <a:pPr>
              <a:lnSpc>
                <a:spcPct val="150000"/>
              </a:lnSpc>
            </a:pPr>
            <a:r>
              <a:rPr lang="fr-FR" b="1" dirty="0">
                <a:solidFill>
                  <a:schemeClr val="accent4">
                    <a:lumMod val="50000"/>
                  </a:schemeClr>
                </a:solidFill>
                <a:latin typeface="Montserrat" pitchFamily="2" charset="77"/>
              </a:rPr>
              <a:t>Cluster 5 : clients commandant beaucoup </a:t>
            </a:r>
            <a:r>
              <a:rPr lang="fr-FR" dirty="0">
                <a:solidFill>
                  <a:schemeClr val="accent4">
                    <a:lumMod val="50000"/>
                  </a:schemeClr>
                </a:solidFill>
                <a:latin typeface="Montserrat" pitchFamily="2" charset="77"/>
              </a:rPr>
              <a:t>	    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  <a:latin typeface="Montserrat" pitchFamily="2" charset="77"/>
              </a:rPr>
              <a:t>d’articles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0264283-97E3-3417-8361-FF043819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53" y="3086126"/>
            <a:ext cx="4320000" cy="33428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8136E97-6F9B-B0FC-AAAE-6608050A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949" y="3086125"/>
            <a:ext cx="4320000" cy="3342857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D16A39A0-52D9-0492-1EDD-AD0A8C1784D7}"/>
              </a:ext>
            </a:extLst>
          </p:cNvPr>
          <p:cNvSpPr/>
          <p:nvPr/>
        </p:nvSpPr>
        <p:spPr>
          <a:xfrm>
            <a:off x="1383957" y="4889244"/>
            <a:ext cx="2248929" cy="69197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4BE02B7-E76F-FCB9-C550-9CD78A89580A}"/>
              </a:ext>
            </a:extLst>
          </p:cNvPr>
          <p:cNvSpPr/>
          <p:nvPr/>
        </p:nvSpPr>
        <p:spPr>
          <a:xfrm>
            <a:off x="7252138" y="5392604"/>
            <a:ext cx="3773214" cy="609600"/>
          </a:xfrm>
          <a:prstGeom prst="ellipse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2DFB35C-8F6F-5393-5FE8-34DC57320A42}"/>
              </a:ext>
            </a:extLst>
          </p:cNvPr>
          <p:cNvSpPr txBox="1"/>
          <p:nvPr/>
        </p:nvSpPr>
        <p:spPr>
          <a:xfrm>
            <a:off x="1793745" y="2703118"/>
            <a:ext cx="278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Boxplots</a:t>
            </a:r>
            <a:r>
              <a:rPr lang="fr-FR" dirty="0"/>
              <a:t> pour le Score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2938C1-0310-40BF-623E-DBA1E77448E4}"/>
              </a:ext>
            </a:extLst>
          </p:cNvPr>
          <p:cNvSpPr txBox="1"/>
          <p:nvPr/>
        </p:nvSpPr>
        <p:spPr>
          <a:xfrm>
            <a:off x="7332351" y="2703118"/>
            <a:ext cx="361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Boxplots</a:t>
            </a:r>
            <a:r>
              <a:rPr lang="fr-FR" dirty="0"/>
              <a:t> pour le nombre d’Articles</a:t>
            </a:r>
          </a:p>
        </p:txBody>
      </p:sp>
    </p:spTree>
    <p:extLst>
      <p:ext uri="{BB962C8B-B14F-4D97-AF65-F5344CB8AC3E}">
        <p14:creationId xmlns:p14="http://schemas.microsoft.com/office/powerpoint/2010/main" val="223057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675AB8-1EC5-FD77-ECCA-65E09BDAB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fr-FR" dirty="0">
                <a:latin typeface=""/>
              </a:rPr>
              <a:t>Fréquence de maintenance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65C43B5-4F4D-E14B-902A-91D1FA65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416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886970-9BB5-BBC4-88AB-45BA8ECDDC35}"/>
              </a:ext>
            </a:extLst>
          </p:cNvPr>
          <p:cNvSpPr/>
          <p:nvPr/>
        </p:nvSpPr>
        <p:spPr>
          <a:xfrm>
            <a:off x="1944413" y="1237593"/>
            <a:ext cx="8303173" cy="438281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7BAF829-BF90-C5F7-6EF0-E6E2AD3BCC8F}"/>
              </a:ext>
            </a:extLst>
          </p:cNvPr>
          <p:cNvSpPr txBox="1"/>
          <p:nvPr/>
        </p:nvSpPr>
        <p:spPr>
          <a:xfrm rot="-2400000">
            <a:off x="1264667" y="5900823"/>
            <a:ext cx="143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"/>
              </a:rPr>
              <a:t>01-2017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662B80A-02A7-4377-3AB7-18D8C0F24D1E}"/>
              </a:ext>
            </a:extLst>
          </p:cNvPr>
          <p:cNvSpPr txBox="1"/>
          <p:nvPr/>
        </p:nvSpPr>
        <p:spPr>
          <a:xfrm rot="-2400000">
            <a:off x="9451607" y="5869246"/>
            <a:ext cx="133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"/>
              </a:rPr>
              <a:t>08-2018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20812CE-44BE-E2AC-EBF8-D3D730B0C51A}"/>
              </a:ext>
            </a:extLst>
          </p:cNvPr>
          <p:cNvCxnSpPr>
            <a:cxnSpLocks/>
          </p:cNvCxnSpPr>
          <p:nvPr/>
        </p:nvCxnSpPr>
        <p:spPr>
          <a:xfrm>
            <a:off x="1933900" y="2166171"/>
            <a:ext cx="8297918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F0D665B1-00AC-EE04-238E-65A72F755AA5}"/>
              </a:ext>
            </a:extLst>
          </p:cNvPr>
          <p:cNvSpPr txBox="1"/>
          <p:nvPr/>
        </p:nvSpPr>
        <p:spPr>
          <a:xfrm>
            <a:off x="4667905" y="6255560"/>
            <a:ext cx="280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"/>
              </a:rPr>
              <a:t>Date de la commande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BB74718-89EC-0B2F-205D-CA1AF078F29B}"/>
              </a:ext>
            </a:extLst>
          </p:cNvPr>
          <p:cNvSpPr txBox="1"/>
          <p:nvPr/>
        </p:nvSpPr>
        <p:spPr>
          <a:xfrm rot="16200000">
            <a:off x="888125" y="3244334"/>
            <a:ext cx="1313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"/>
              </a:rPr>
              <a:t>ARI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6602553-995C-2105-A01B-BE78683C7362}"/>
              </a:ext>
            </a:extLst>
          </p:cNvPr>
          <p:cNvSpPr txBox="1"/>
          <p:nvPr/>
        </p:nvSpPr>
        <p:spPr>
          <a:xfrm>
            <a:off x="1324304" y="5402317"/>
            <a:ext cx="62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"/>
              </a:rPr>
              <a:t>-1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A98CFC-C4E7-824A-085E-D04125E5CE6E}"/>
              </a:ext>
            </a:extLst>
          </p:cNvPr>
          <p:cNvSpPr txBox="1"/>
          <p:nvPr/>
        </p:nvSpPr>
        <p:spPr>
          <a:xfrm>
            <a:off x="1313790" y="868261"/>
            <a:ext cx="62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"/>
              </a:rPr>
              <a:t>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CF5149-91AB-D872-1A09-F7694A25EE09}"/>
              </a:ext>
            </a:extLst>
          </p:cNvPr>
          <p:cNvSpPr txBox="1"/>
          <p:nvPr/>
        </p:nvSpPr>
        <p:spPr>
          <a:xfrm>
            <a:off x="840259" y="1981505"/>
            <a:ext cx="88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"/>
              </a:rPr>
              <a:t>seuil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D7E8373-71A4-06A1-6351-A4418AC91567}"/>
              </a:ext>
            </a:extLst>
          </p:cNvPr>
          <p:cNvCxnSpPr/>
          <p:nvPr/>
        </p:nvCxnSpPr>
        <p:spPr>
          <a:xfrm>
            <a:off x="5301049" y="1237593"/>
            <a:ext cx="0" cy="4382814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5B92D9E5-5789-7757-CE8B-3CE22F8DA52E}"/>
              </a:ext>
            </a:extLst>
          </p:cNvPr>
          <p:cNvSpPr txBox="1"/>
          <p:nvPr/>
        </p:nvSpPr>
        <p:spPr>
          <a:xfrm>
            <a:off x="5016844" y="5684580"/>
            <a:ext cx="56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T0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23D2637-D5AB-C5E6-09E0-2828FE995390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6096000" y="1237593"/>
            <a:ext cx="0" cy="4382814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A80D9A1F-A46B-205C-381F-E70E78979D32}"/>
              </a:ext>
            </a:extLst>
          </p:cNvPr>
          <p:cNvSpPr txBox="1"/>
          <p:nvPr/>
        </p:nvSpPr>
        <p:spPr>
          <a:xfrm>
            <a:off x="5811794" y="5684580"/>
            <a:ext cx="56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T1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7B4AB3FC-E48F-63C8-9079-6748EF822B1E}"/>
              </a:ext>
            </a:extLst>
          </p:cNvPr>
          <p:cNvSpPr/>
          <p:nvPr/>
        </p:nvSpPr>
        <p:spPr>
          <a:xfrm>
            <a:off x="6005999" y="14264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479C381C-56F4-74CB-24F0-858FDC1AC8F8}"/>
              </a:ext>
            </a:extLst>
          </p:cNvPr>
          <p:cNvCxnSpPr/>
          <p:nvPr/>
        </p:nvCxnSpPr>
        <p:spPr>
          <a:xfrm>
            <a:off x="6890949" y="1237593"/>
            <a:ext cx="0" cy="4382814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A3D741C-A6AA-7300-9614-707B29FC5F21}"/>
              </a:ext>
            </a:extLst>
          </p:cNvPr>
          <p:cNvSpPr txBox="1"/>
          <p:nvPr/>
        </p:nvSpPr>
        <p:spPr>
          <a:xfrm>
            <a:off x="6606744" y="5684580"/>
            <a:ext cx="56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T2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5BA5A20-5AA8-2A43-D078-86DB5442F68F}"/>
              </a:ext>
            </a:extLst>
          </p:cNvPr>
          <p:cNvSpPr/>
          <p:nvPr/>
        </p:nvSpPr>
        <p:spPr>
          <a:xfrm>
            <a:off x="6800949" y="173452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D87CAB1-6C54-2555-36BC-A10A112211E7}"/>
              </a:ext>
            </a:extLst>
          </p:cNvPr>
          <p:cNvSpPr txBox="1"/>
          <p:nvPr/>
        </p:nvSpPr>
        <p:spPr>
          <a:xfrm>
            <a:off x="7401694" y="5684580"/>
            <a:ext cx="56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T3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52FB976-98C8-901F-838E-9A2F5D212A93}"/>
              </a:ext>
            </a:extLst>
          </p:cNvPr>
          <p:cNvCxnSpPr/>
          <p:nvPr/>
        </p:nvCxnSpPr>
        <p:spPr>
          <a:xfrm>
            <a:off x="7685899" y="1237593"/>
            <a:ext cx="0" cy="4382814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157AA9F2-B634-C70B-44B0-34F88B449D09}"/>
              </a:ext>
            </a:extLst>
          </p:cNvPr>
          <p:cNvSpPr/>
          <p:nvPr/>
        </p:nvSpPr>
        <p:spPr>
          <a:xfrm>
            <a:off x="7595898" y="239363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BE9D17A-498C-125D-9B3F-5940A698ADF3}"/>
              </a:ext>
            </a:extLst>
          </p:cNvPr>
          <p:cNvSpPr/>
          <p:nvPr/>
        </p:nvSpPr>
        <p:spPr>
          <a:xfrm>
            <a:off x="5211052" y="114497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52228E0F-AA46-0EC0-4CF6-A881668F64DD}"/>
              </a:ext>
            </a:extLst>
          </p:cNvPr>
          <p:cNvCxnSpPr>
            <a:cxnSpLocks/>
            <a:stCxn id="33" idx="6"/>
            <a:endCxn id="26" idx="1"/>
          </p:cNvCxnSpPr>
          <p:nvPr/>
        </p:nvCxnSpPr>
        <p:spPr>
          <a:xfrm>
            <a:off x="5391052" y="1234976"/>
            <a:ext cx="641307" cy="21782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27645AEC-19C8-D4F5-3391-D0A6CD9EAB98}"/>
              </a:ext>
            </a:extLst>
          </p:cNvPr>
          <p:cNvCxnSpPr>
            <a:cxnSpLocks/>
            <a:stCxn id="26" idx="6"/>
            <a:endCxn id="29" idx="6"/>
          </p:cNvCxnSpPr>
          <p:nvPr/>
        </p:nvCxnSpPr>
        <p:spPr>
          <a:xfrm>
            <a:off x="6185999" y="1516437"/>
            <a:ext cx="794950" cy="30808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D7CA6F6-720E-6E3C-6C80-1ABFA53E9116}"/>
              </a:ext>
            </a:extLst>
          </p:cNvPr>
          <p:cNvCxnSpPr>
            <a:cxnSpLocks/>
            <a:stCxn id="29" idx="1"/>
            <a:endCxn id="32" idx="1"/>
          </p:cNvCxnSpPr>
          <p:nvPr/>
        </p:nvCxnSpPr>
        <p:spPr>
          <a:xfrm>
            <a:off x="6827309" y="1760884"/>
            <a:ext cx="794949" cy="65911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re 1">
            <a:extLst>
              <a:ext uri="{FF2B5EF4-FFF2-40B4-BE49-F238E27FC236}">
                <a16:creationId xmlns:a16="http://schemas.microsoft.com/office/drawing/2014/main" id="{435BCA5D-E148-4C74-731E-0597E8AF054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>
                <a:latin typeface=""/>
              </a:rPr>
              <a:t>Maintenance</a:t>
            </a:r>
          </a:p>
        </p:txBody>
      </p:sp>
      <p:sp>
        <p:nvSpPr>
          <p:cNvPr id="48" name="Espace réservé du numéro de diapositive 47">
            <a:extLst>
              <a:ext uri="{FF2B5EF4-FFF2-40B4-BE49-F238E27FC236}">
                <a16:creationId xmlns:a16="http://schemas.microsoft.com/office/drawing/2014/main" id="{99B255B5-AB3B-263A-F864-5BAA1BEB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16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89CDAC9-EC22-1A97-D336-598D3D4643FD}"/>
              </a:ext>
            </a:extLst>
          </p:cNvPr>
          <p:cNvSpPr txBox="1"/>
          <p:nvPr/>
        </p:nvSpPr>
        <p:spPr>
          <a:xfrm>
            <a:off x="3983934" y="805334"/>
            <a:ext cx="4224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"/>
              </a:rPr>
              <a:t>Estimation du délai de maintenance</a:t>
            </a:r>
          </a:p>
        </p:txBody>
      </p:sp>
    </p:spTree>
    <p:extLst>
      <p:ext uri="{BB962C8B-B14F-4D97-AF65-F5344CB8AC3E}">
        <p14:creationId xmlns:p14="http://schemas.microsoft.com/office/powerpoint/2010/main" val="66162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  <p:bldP spid="26" grpId="0" animBg="1"/>
      <p:bldP spid="28" grpId="0"/>
      <p:bldP spid="29" grpId="0" animBg="1"/>
      <p:bldP spid="30" grpId="0"/>
      <p:bldP spid="32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886970-9BB5-BBC4-88AB-45BA8ECDDC35}"/>
              </a:ext>
            </a:extLst>
          </p:cNvPr>
          <p:cNvSpPr/>
          <p:nvPr/>
        </p:nvSpPr>
        <p:spPr>
          <a:xfrm>
            <a:off x="1944413" y="1237593"/>
            <a:ext cx="8303173" cy="438281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7BAF829-BF90-C5F7-6EF0-E6E2AD3BCC8F}"/>
              </a:ext>
            </a:extLst>
          </p:cNvPr>
          <p:cNvSpPr txBox="1"/>
          <p:nvPr/>
        </p:nvSpPr>
        <p:spPr>
          <a:xfrm rot="-2400000">
            <a:off x="1264667" y="5900823"/>
            <a:ext cx="143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"/>
              </a:rPr>
              <a:t>01-2017 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20812CE-44BE-E2AC-EBF8-D3D730B0C51A}"/>
              </a:ext>
            </a:extLst>
          </p:cNvPr>
          <p:cNvCxnSpPr>
            <a:cxnSpLocks/>
          </p:cNvCxnSpPr>
          <p:nvPr/>
        </p:nvCxnSpPr>
        <p:spPr>
          <a:xfrm>
            <a:off x="1933900" y="2166171"/>
            <a:ext cx="8297918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F0D665B1-00AC-EE04-238E-65A72F755AA5}"/>
              </a:ext>
            </a:extLst>
          </p:cNvPr>
          <p:cNvSpPr txBox="1"/>
          <p:nvPr/>
        </p:nvSpPr>
        <p:spPr>
          <a:xfrm>
            <a:off x="4667905" y="6255560"/>
            <a:ext cx="280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"/>
              </a:rPr>
              <a:t>Date de la commande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BB74718-89EC-0B2F-205D-CA1AF078F29B}"/>
              </a:ext>
            </a:extLst>
          </p:cNvPr>
          <p:cNvSpPr txBox="1"/>
          <p:nvPr/>
        </p:nvSpPr>
        <p:spPr>
          <a:xfrm rot="16200000">
            <a:off x="888125" y="3244334"/>
            <a:ext cx="1313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"/>
              </a:rPr>
              <a:t>ARI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6602553-995C-2105-A01B-BE78683C7362}"/>
              </a:ext>
            </a:extLst>
          </p:cNvPr>
          <p:cNvSpPr txBox="1"/>
          <p:nvPr/>
        </p:nvSpPr>
        <p:spPr>
          <a:xfrm>
            <a:off x="1324304" y="5402317"/>
            <a:ext cx="62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"/>
              </a:rPr>
              <a:t>-1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A98CFC-C4E7-824A-085E-D04125E5CE6E}"/>
              </a:ext>
            </a:extLst>
          </p:cNvPr>
          <p:cNvSpPr txBox="1"/>
          <p:nvPr/>
        </p:nvSpPr>
        <p:spPr>
          <a:xfrm>
            <a:off x="1313790" y="868261"/>
            <a:ext cx="62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"/>
              </a:rPr>
              <a:t>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CF5149-91AB-D872-1A09-F7694A25EE09}"/>
              </a:ext>
            </a:extLst>
          </p:cNvPr>
          <p:cNvSpPr txBox="1"/>
          <p:nvPr/>
        </p:nvSpPr>
        <p:spPr>
          <a:xfrm>
            <a:off x="840259" y="1981505"/>
            <a:ext cx="88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"/>
              </a:rPr>
              <a:t>seuil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D7E8373-71A4-06A1-6351-A4418AC91567}"/>
              </a:ext>
            </a:extLst>
          </p:cNvPr>
          <p:cNvCxnSpPr/>
          <p:nvPr/>
        </p:nvCxnSpPr>
        <p:spPr>
          <a:xfrm>
            <a:off x="8652431" y="1237593"/>
            <a:ext cx="0" cy="4382814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5B92D9E5-5789-7757-CE8B-3CE22F8DA52E}"/>
              </a:ext>
            </a:extLst>
          </p:cNvPr>
          <p:cNvSpPr txBox="1"/>
          <p:nvPr/>
        </p:nvSpPr>
        <p:spPr>
          <a:xfrm>
            <a:off x="8368226" y="5684580"/>
            <a:ext cx="56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T0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23D2637-D5AB-C5E6-09E0-2828FE995390}"/>
              </a:ext>
            </a:extLst>
          </p:cNvPr>
          <p:cNvCxnSpPr>
            <a:cxnSpLocks/>
          </p:cNvCxnSpPr>
          <p:nvPr/>
        </p:nvCxnSpPr>
        <p:spPr>
          <a:xfrm>
            <a:off x="9447382" y="1237593"/>
            <a:ext cx="0" cy="4382814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A80D9A1F-A46B-205C-381F-E70E78979D32}"/>
              </a:ext>
            </a:extLst>
          </p:cNvPr>
          <p:cNvSpPr txBox="1"/>
          <p:nvPr/>
        </p:nvSpPr>
        <p:spPr>
          <a:xfrm>
            <a:off x="9163176" y="5684580"/>
            <a:ext cx="56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T1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7B4AB3FC-E48F-63C8-9079-6748EF822B1E}"/>
              </a:ext>
            </a:extLst>
          </p:cNvPr>
          <p:cNvSpPr/>
          <p:nvPr/>
        </p:nvSpPr>
        <p:spPr>
          <a:xfrm>
            <a:off x="9357381" y="142643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479C381C-56F4-74CB-24F0-858FDC1AC8F8}"/>
              </a:ext>
            </a:extLst>
          </p:cNvPr>
          <p:cNvCxnSpPr/>
          <p:nvPr/>
        </p:nvCxnSpPr>
        <p:spPr>
          <a:xfrm>
            <a:off x="10242331" y="1237593"/>
            <a:ext cx="0" cy="4382814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A3D741C-A6AA-7300-9614-707B29FC5F21}"/>
              </a:ext>
            </a:extLst>
          </p:cNvPr>
          <p:cNvSpPr txBox="1"/>
          <p:nvPr/>
        </p:nvSpPr>
        <p:spPr>
          <a:xfrm>
            <a:off x="9958126" y="5684580"/>
            <a:ext cx="56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T2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5BA5A20-5AA8-2A43-D078-86DB5442F68F}"/>
              </a:ext>
            </a:extLst>
          </p:cNvPr>
          <p:cNvSpPr/>
          <p:nvPr/>
        </p:nvSpPr>
        <p:spPr>
          <a:xfrm>
            <a:off x="10152331" y="173452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BE9D17A-498C-125D-9B3F-5940A698ADF3}"/>
              </a:ext>
            </a:extLst>
          </p:cNvPr>
          <p:cNvSpPr/>
          <p:nvPr/>
        </p:nvSpPr>
        <p:spPr>
          <a:xfrm>
            <a:off x="8562434" y="114497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52228E0F-AA46-0EC0-4CF6-A881668F64DD}"/>
              </a:ext>
            </a:extLst>
          </p:cNvPr>
          <p:cNvCxnSpPr>
            <a:cxnSpLocks/>
            <a:stCxn id="33" idx="6"/>
            <a:endCxn id="26" idx="1"/>
          </p:cNvCxnSpPr>
          <p:nvPr/>
        </p:nvCxnSpPr>
        <p:spPr>
          <a:xfrm>
            <a:off x="8742434" y="1234976"/>
            <a:ext cx="641307" cy="21782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27645AEC-19C8-D4F5-3391-D0A6CD9EAB98}"/>
              </a:ext>
            </a:extLst>
          </p:cNvPr>
          <p:cNvCxnSpPr>
            <a:cxnSpLocks/>
            <a:stCxn id="26" idx="6"/>
            <a:endCxn id="29" idx="6"/>
          </p:cNvCxnSpPr>
          <p:nvPr/>
        </p:nvCxnSpPr>
        <p:spPr>
          <a:xfrm>
            <a:off x="9537381" y="1516437"/>
            <a:ext cx="794950" cy="30808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33E26FC4-0C2D-60DE-ADB4-5B4FF580135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>
                <a:latin typeface=""/>
              </a:rPr>
              <a:t>Maintenance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DE1F9B-911D-9F1A-799F-944D5A41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17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2D76296-1390-2339-B96A-EC8CFCBCD46E}"/>
              </a:ext>
            </a:extLst>
          </p:cNvPr>
          <p:cNvSpPr txBox="1"/>
          <p:nvPr/>
        </p:nvSpPr>
        <p:spPr>
          <a:xfrm>
            <a:off x="3983934" y="805334"/>
            <a:ext cx="4224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"/>
              </a:rPr>
              <a:t>Estimation du délai de maintenance</a:t>
            </a:r>
          </a:p>
        </p:txBody>
      </p:sp>
    </p:spTree>
    <p:extLst>
      <p:ext uri="{BB962C8B-B14F-4D97-AF65-F5344CB8AC3E}">
        <p14:creationId xmlns:p14="http://schemas.microsoft.com/office/powerpoint/2010/main" val="1089469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499ED2-18D7-1162-7517-E7BFEFE8C35D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>
                <a:latin typeface=""/>
              </a:rPr>
              <a:t>Maintenance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559E0D-62DA-60CB-5710-4AB332E2B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0992"/>
            <a:ext cx="6145641" cy="50727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778D4D0-BB06-5879-3BFA-2BA00F2EA39F}"/>
              </a:ext>
            </a:extLst>
          </p:cNvPr>
          <p:cNvSpPr txBox="1"/>
          <p:nvPr/>
        </p:nvSpPr>
        <p:spPr>
          <a:xfrm>
            <a:off x="7716643" y="2505670"/>
            <a:ext cx="4070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Montserrat" pitchFamily="2" charset="77"/>
              </a:rPr>
              <a:t>Fréquence de maintenance :</a:t>
            </a:r>
          </a:p>
          <a:p>
            <a:pPr algn="ctr"/>
            <a:endParaRPr lang="fr-FR" dirty="0">
              <a:latin typeface="Montserrat" pitchFamily="2" charset="77"/>
            </a:endParaRPr>
          </a:p>
          <a:p>
            <a:pPr algn="ctr"/>
            <a:r>
              <a:rPr lang="fr-FR" b="1" dirty="0">
                <a:latin typeface="Montserrat" pitchFamily="2" charset="77"/>
              </a:rPr>
              <a:t>100 jours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5ACB2D-F04D-388E-7CBA-53FBDD6C1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18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56AECCD-C9CB-A877-1F4B-718179ACE7F1}"/>
              </a:ext>
            </a:extLst>
          </p:cNvPr>
          <p:cNvSpPr txBox="1"/>
          <p:nvPr/>
        </p:nvSpPr>
        <p:spPr>
          <a:xfrm>
            <a:off x="2135256" y="1070882"/>
            <a:ext cx="4224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"/>
              </a:rPr>
              <a:t>Estimation du délai de maintenance</a:t>
            </a:r>
          </a:p>
        </p:txBody>
      </p:sp>
    </p:spTree>
    <p:extLst>
      <p:ext uri="{BB962C8B-B14F-4D97-AF65-F5344CB8AC3E}">
        <p14:creationId xmlns:p14="http://schemas.microsoft.com/office/powerpoint/2010/main" val="3209156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499ED2-18D7-1162-7517-E7BFEFE8C35D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>
                <a:latin typeface=""/>
              </a:rPr>
              <a:t>Conclusion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5ACB2D-F04D-388E-7CBA-53FBDD6C1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19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4C67197-8E94-2ED2-6DFC-3C669B2A4BFD}"/>
              </a:ext>
            </a:extLst>
          </p:cNvPr>
          <p:cNvSpPr txBox="1"/>
          <p:nvPr/>
        </p:nvSpPr>
        <p:spPr>
          <a:xfrm>
            <a:off x="696000" y="1401805"/>
            <a:ext cx="10800000" cy="336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Montserrat" pitchFamily="2" charset="77"/>
              </a:rPr>
              <a:t>La segmentation RFM donne des résultats très intéressants permet d’identifier les clients les plus intéressants (fréquents et dépensiers)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>
              <a:latin typeface="Montserrat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Montserrat" pitchFamily="2" charset="77"/>
              </a:rPr>
              <a:t>L’ajout de deux variables permet de identifier les clients mécontents et ceux qui achètent beaucoup d’articles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>
              <a:latin typeface="Montserrat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Montserrat" pitchFamily="2" charset="77"/>
              </a:rPr>
              <a:t>La période de maintenance est estimée à 100 jours en prenant un seuil de 0.8 pour l’ARI (</a:t>
            </a:r>
            <a:r>
              <a:rPr lang="fr-FR" dirty="0" err="1">
                <a:latin typeface="Montserrat" pitchFamily="2" charset="77"/>
              </a:rPr>
              <a:t>Adjusted</a:t>
            </a:r>
            <a:r>
              <a:rPr lang="fr-FR" dirty="0">
                <a:latin typeface="Montserrat" pitchFamily="2" charset="77"/>
              </a:rPr>
              <a:t> Rand Index)</a:t>
            </a:r>
          </a:p>
        </p:txBody>
      </p:sp>
    </p:spTree>
    <p:extLst>
      <p:ext uri="{BB962C8B-B14F-4D97-AF65-F5344CB8AC3E}">
        <p14:creationId xmlns:p14="http://schemas.microsoft.com/office/powerpoint/2010/main" val="108692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DEDE50F-E2FD-7500-6281-42C10DAF656D}"/>
              </a:ext>
            </a:extLst>
          </p:cNvPr>
          <p:cNvSpPr txBox="1"/>
          <p:nvPr/>
        </p:nvSpPr>
        <p:spPr>
          <a:xfrm>
            <a:off x="838200" y="1413063"/>
            <a:ext cx="10515600" cy="416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b="1" dirty="0">
                <a:latin typeface="Montserrat" pitchFamily="2" charset="77"/>
              </a:rPr>
              <a:t>Contexte :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b="0" i="0" dirty="0">
                <a:effectLst/>
                <a:latin typeface="Montserra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Olist</a:t>
            </a:r>
            <a:r>
              <a:rPr lang="fr-FR" b="0" i="0" u="none" strike="noStrike" dirty="0">
                <a:effectLst/>
                <a:latin typeface="Montserrat" pitchFamily="2" charset="77"/>
              </a:rPr>
              <a:t> souhaite </a:t>
            </a:r>
            <a:r>
              <a:rPr lang="fr-FR" dirty="0">
                <a:latin typeface="Montserrat" pitchFamily="2" charset="77"/>
              </a:rPr>
              <a:t>fournir </a:t>
            </a:r>
            <a:r>
              <a:rPr lang="fr-FR" b="0" i="0" u="none" strike="noStrike" dirty="0">
                <a:effectLst/>
                <a:latin typeface="Montserrat" pitchFamily="2" charset="77"/>
              </a:rPr>
              <a:t>à ses équipes d'e-commerce une </a:t>
            </a:r>
            <a:r>
              <a:rPr lang="fr-FR" i="0" u="none" strike="noStrike" dirty="0">
                <a:effectLst/>
                <a:latin typeface="Montserrat" pitchFamily="2" charset="77"/>
              </a:rPr>
              <a:t>segmentation des clients </a:t>
            </a:r>
            <a:r>
              <a:rPr lang="fr-FR" b="0" i="0" u="none" strike="noStrike" dirty="0">
                <a:effectLst/>
                <a:latin typeface="Montserrat" pitchFamily="2" charset="77"/>
              </a:rPr>
              <a:t>pour leurs campagnes de communication.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fr-FR" dirty="0">
              <a:latin typeface="Montserrat" pitchFamily="2" charset="7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b="1" dirty="0">
                <a:latin typeface="Montserrat" pitchFamily="2" charset="77"/>
              </a:rPr>
              <a:t>Objectifs :</a:t>
            </a:r>
            <a:r>
              <a:rPr lang="fr-FR" dirty="0">
                <a:latin typeface="Montserrat" pitchFamily="2" charset="77"/>
              </a:rPr>
              <a:t> 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fr-FR" i="0" u="none" strike="noStrike" dirty="0">
                <a:effectLst/>
                <a:latin typeface="Montserrat" pitchFamily="2" charset="77"/>
              </a:rPr>
              <a:t>comprendre les différents types d’utilisateurs et les segmenter à partir de leurs données personnelles.</a:t>
            </a:r>
            <a:endParaRPr lang="fr-FR" b="0" i="0" u="none" strike="noStrike" dirty="0">
              <a:effectLst/>
              <a:latin typeface="Montserrat" pitchFamily="2" charset="77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fr-FR" i="0" u="none" strike="noStrike" dirty="0">
                <a:effectLst/>
                <a:latin typeface="Montserrat" pitchFamily="2" charset="77"/>
              </a:rPr>
              <a:t>proposer un contrat de maintenance</a:t>
            </a:r>
            <a:r>
              <a:rPr lang="fr-FR" b="0" i="0" u="none" strike="noStrike" dirty="0">
                <a:effectLst/>
                <a:latin typeface="Montserrat" pitchFamily="2" charset="77"/>
              </a:rPr>
              <a:t> basée sur une analyse de la stabilité des segments au cours du temps</a:t>
            </a:r>
            <a:endParaRPr lang="fr-FR" dirty="0">
              <a:latin typeface="Montserrat" pitchFamily="2" charset="77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5F346F7E-3602-ADCF-AA60-9ED67B390313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>
                <a:latin typeface=""/>
              </a:rPr>
              <a:t>Mise en contexte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C7FBF9-F156-3F0D-149D-19C163D80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141B-B0D0-1240-A4B6-3E47A0FB249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080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3B444A-8E08-B5A0-6426-985A9A2A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fr-FR" dirty="0">
                <a:latin typeface=""/>
              </a:rPr>
              <a:t>MERCI POUR VOTRE ATTENTION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294EDF-42DA-393D-4799-FCFA100D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17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499ED2-18D7-1162-7517-E7BFEFE8C35D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 err="1">
                <a:latin typeface=""/>
              </a:rPr>
              <a:t>Adjusted</a:t>
            </a:r>
            <a:r>
              <a:rPr lang="fr-FR" sz="3600" b="1" dirty="0">
                <a:latin typeface=""/>
              </a:rPr>
              <a:t> Rand Index (ARI)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5ACB2D-F04D-388E-7CBA-53FBDD6C1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21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4C67197-8E94-2ED2-6DFC-3C669B2A4BFD}"/>
                  </a:ext>
                </a:extLst>
              </p:cNvPr>
              <p:cNvSpPr txBox="1"/>
              <p:nvPr/>
            </p:nvSpPr>
            <p:spPr>
              <a:xfrm>
                <a:off x="934539" y="983686"/>
                <a:ext cx="10800000" cy="513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0" dirty="0">
                    <a:latin typeface="Montserrat" pitchFamily="2" charset="77"/>
                  </a:rPr>
                  <a:t>Pour mesurer la similarité entr</a:t>
                </a:r>
                <a:r>
                  <a:rPr lang="fr-FR" dirty="0">
                    <a:latin typeface="Montserrat" pitchFamily="2" charset="77"/>
                  </a:rPr>
                  <a:t>e deux clusterings K</a:t>
                </a:r>
                <a:r>
                  <a:rPr lang="fr-FR" baseline="-25000" dirty="0">
                    <a:latin typeface="Montserrat" pitchFamily="2" charset="77"/>
                  </a:rPr>
                  <a:t>1</a:t>
                </a:r>
                <a:r>
                  <a:rPr lang="fr-FR" dirty="0">
                    <a:latin typeface="Montserrat" pitchFamily="2" charset="77"/>
                  </a:rPr>
                  <a:t> et K</a:t>
                </a:r>
                <a:r>
                  <a:rPr lang="fr-FR" baseline="-25000" dirty="0">
                    <a:latin typeface="Montserrat" pitchFamily="2" charset="77"/>
                  </a:rPr>
                  <a:t>2</a:t>
                </a:r>
                <a:r>
                  <a:rPr lang="fr-FR" dirty="0">
                    <a:latin typeface="Montserrat" pitchFamily="2" charset="77"/>
                  </a:rPr>
                  <a:t> on peut utiliser l’ARI qui se définit de la manière suivante :</a:t>
                </a:r>
              </a:p>
              <a:p>
                <a:endParaRPr lang="fr-FR" b="0" dirty="0">
                  <a:latin typeface="Montserrat" pitchFamily="2" charset="77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𝐴𝑅𝐼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𝑅𝐼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𝑅𝐼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𝑅𝐼</m:t>
                                  </m:r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𝑅𝐼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fr-FR" dirty="0">
                  <a:latin typeface="Montserrat" pitchFamily="2" charset="77"/>
                </a:endParaRPr>
              </a:p>
              <a:p>
                <a:r>
                  <a:rPr lang="fr-FR" dirty="0">
                    <a:latin typeface="Montserrat" pitchFamily="2" charset="77"/>
                  </a:rPr>
                  <a:t>avec</a:t>
                </a:r>
              </a:p>
              <a:p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fr-FR" dirty="0">
                  <a:latin typeface="Montserrat" pitchFamily="2" charset="77"/>
                </a:endParaRPr>
              </a:p>
              <a:p>
                <a:endParaRPr lang="fr-FR" dirty="0">
                  <a:latin typeface="Montserrat" pitchFamily="2" charset="77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𝑅𝐼</m:t>
                    </m:r>
                  </m:oMath>
                </a14:m>
                <a:r>
                  <a:rPr lang="fr-FR" dirty="0">
                    <a:latin typeface="Montserrat" pitchFamily="2" charset="77"/>
                  </a:rPr>
                  <a:t> : indice de Rand (Rand index)</a:t>
                </a: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𝑅𝐼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>
                    <a:latin typeface="Montserrat" pitchFamily="2" charset="77"/>
                  </a:rPr>
                  <a:t> : espérance de la valeur de RI, c’est-à-dire la valeur de RI obtenue si on partitionne les données au hasard dans K</a:t>
                </a:r>
                <a:r>
                  <a:rPr lang="fr-FR" baseline="-25000" dirty="0">
                    <a:latin typeface="Montserrat" pitchFamily="2" charset="77"/>
                  </a:rPr>
                  <a:t>2</a:t>
                </a: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>
                    <a:latin typeface="Montserrat" pitchFamily="2" charset="77"/>
                  </a:rPr>
                  <a:t> : nombre de paires d’individus qui sont dans le même cluster à la fois dans K</a:t>
                </a:r>
                <a:r>
                  <a:rPr lang="fr-FR" baseline="-25000" dirty="0">
                    <a:latin typeface="Montserrat" pitchFamily="2" charset="77"/>
                  </a:rPr>
                  <a:t>1</a:t>
                </a:r>
                <a:r>
                  <a:rPr lang="fr-FR" dirty="0">
                    <a:latin typeface="Montserrat" pitchFamily="2" charset="77"/>
                  </a:rPr>
                  <a:t> et dans K</a:t>
                </a:r>
                <a:r>
                  <a:rPr lang="fr-FR" baseline="-25000" dirty="0">
                    <a:latin typeface="Montserrat" pitchFamily="2" charset="77"/>
                  </a:rPr>
                  <a:t>2</a:t>
                </a:r>
                <a:r>
                  <a:rPr lang="fr-FR" dirty="0">
                    <a:latin typeface="Montserrat" pitchFamily="2" charset="77"/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>
                    <a:latin typeface="Montserrat" pitchFamily="2" charset="77"/>
                  </a:rPr>
                  <a:t> : nombre de paires d’individus qui sont dans des clusters différents à la fois dans K</a:t>
                </a:r>
                <a:r>
                  <a:rPr lang="fr-FR" baseline="-25000" dirty="0">
                    <a:latin typeface="Montserrat" pitchFamily="2" charset="77"/>
                  </a:rPr>
                  <a:t>1</a:t>
                </a:r>
                <a:r>
                  <a:rPr lang="fr-FR" dirty="0">
                    <a:latin typeface="Montserrat" pitchFamily="2" charset="77"/>
                  </a:rPr>
                  <a:t> et dans K</a:t>
                </a:r>
                <a:r>
                  <a:rPr lang="fr-FR" baseline="-25000" dirty="0">
                    <a:latin typeface="Montserrat" pitchFamily="2" charset="77"/>
                  </a:rPr>
                  <a:t>2</a:t>
                </a:r>
                <a:r>
                  <a:rPr lang="fr-FR" dirty="0">
                    <a:latin typeface="Montserrat" pitchFamily="2" charset="77"/>
                  </a:rPr>
                  <a:t>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fr-FR" dirty="0">
                    <a:latin typeface="Montserrat" pitchFamily="2" charset="77"/>
                  </a:rPr>
                  <a:t> : nombre total de paires possibles dans le jeu de données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>
                    <a:latin typeface="Montserrat" pitchFamily="2" charset="77"/>
                  </a:rPr>
                  <a:t> correspond au nombre d’individus).</a:t>
                </a: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4C67197-8E94-2ED2-6DFC-3C669B2A4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39" y="983686"/>
                <a:ext cx="10800000" cy="5132111"/>
              </a:xfrm>
              <a:prstGeom prst="rect">
                <a:avLst/>
              </a:prstGeom>
              <a:blipFill>
                <a:blip r:embed="rId2"/>
                <a:stretch>
                  <a:fillRect l="-469" t="-494" r="-117" b="-9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489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F1ED58-17E6-6096-2944-A8E2A2F6D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22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97DB726-5D05-2E5F-8B0D-7F39D246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99" y="1774264"/>
            <a:ext cx="3961393" cy="306536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5E08734-0F1C-7102-B393-93EDB3254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4265"/>
            <a:ext cx="3961393" cy="30653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03FED3C-730E-6173-7C1B-8E6DD13B8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000" y="1774264"/>
            <a:ext cx="3960000" cy="2958620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A1714552-7C8E-FB6E-B58A-10484A776956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>
                <a:latin typeface=""/>
              </a:rPr>
              <a:t>Segmentation RFMSA</a:t>
            </a:r>
          </a:p>
        </p:txBody>
      </p:sp>
    </p:spTree>
    <p:extLst>
      <p:ext uri="{BB962C8B-B14F-4D97-AF65-F5344CB8AC3E}">
        <p14:creationId xmlns:p14="http://schemas.microsoft.com/office/powerpoint/2010/main" val="1014890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F1ED58-17E6-6096-2944-A8E2A2F6D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23</a:t>
            </a:fld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1714552-7C8E-FB6E-B58A-10484A776956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 err="1">
                <a:latin typeface=""/>
              </a:rPr>
              <a:t>KMeans</a:t>
            </a:r>
            <a:endParaRPr lang="fr-FR" sz="3600" b="1" dirty="0">
              <a:latin typeface="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CAFF928-E741-AAE8-85B9-81A998772565}"/>
              </a:ext>
            </a:extLst>
          </p:cNvPr>
          <p:cNvSpPr txBox="1"/>
          <p:nvPr/>
        </p:nvSpPr>
        <p:spPr>
          <a:xfrm>
            <a:off x="206829" y="6413698"/>
            <a:ext cx="10091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Source : </a:t>
            </a:r>
            <a:r>
              <a:rPr lang="fr-FR" sz="1400" dirty="0">
                <a:hlinkClick r:id="rId2"/>
              </a:rPr>
              <a:t>https://www.youtube.com/watch?v=FTtzd31IAOw&amp;list=PLO_fdPEVlfKqMDNmCFzQISI2H_nJcEDJq&amp;index=28</a:t>
            </a:r>
            <a:r>
              <a:rPr lang="fr-FR" sz="1400" dirty="0"/>
              <a:t> (Machine </a:t>
            </a:r>
            <a:r>
              <a:rPr lang="fr-FR" sz="1400" dirty="0" err="1"/>
              <a:t>Learnia</a:t>
            </a:r>
            <a:r>
              <a:rPr lang="fr-FR" sz="1400" dirty="0"/>
              <a:t>)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D50A9F-B06B-FC78-11A9-64723E34B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730828"/>
            <a:ext cx="2150689" cy="15700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F00A1C1-DA8E-D182-6BF2-16EE2C1D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085" y="1730828"/>
            <a:ext cx="2157539" cy="15700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76A5482-FB4B-B096-117F-6CF1EEC16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520" y="1730827"/>
            <a:ext cx="2158167" cy="157002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40F39EC-4664-0867-03EF-277E5EFBF4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3981727"/>
            <a:ext cx="2165987" cy="157002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069F90B-A75D-E64E-DB5F-8084EE2B2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9085" y="3981727"/>
            <a:ext cx="2151612" cy="157002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5B833A5-BF1C-8B7A-80EA-D5D5FDED82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2520" y="3981727"/>
            <a:ext cx="2167540" cy="1570029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3C71950-5F21-0298-DD97-8B78C5763858}"/>
              </a:ext>
            </a:extLst>
          </p:cNvPr>
          <p:cNvCxnSpPr/>
          <p:nvPr/>
        </p:nvCxnSpPr>
        <p:spPr>
          <a:xfrm>
            <a:off x="3265715" y="2517082"/>
            <a:ext cx="1110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3B0A272-C2E0-CBE1-0E84-1DCCBDB34444}"/>
              </a:ext>
            </a:extLst>
          </p:cNvPr>
          <p:cNvCxnSpPr/>
          <p:nvPr/>
        </p:nvCxnSpPr>
        <p:spPr>
          <a:xfrm>
            <a:off x="6988630" y="2485666"/>
            <a:ext cx="1110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679AC57-A387-8BE6-B705-A8CB4EA176FD}"/>
              </a:ext>
            </a:extLst>
          </p:cNvPr>
          <p:cNvCxnSpPr/>
          <p:nvPr/>
        </p:nvCxnSpPr>
        <p:spPr>
          <a:xfrm>
            <a:off x="3265714" y="4766741"/>
            <a:ext cx="1110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A0B493C8-92FB-DA53-C8A0-922FE6BA393D}"/>
              </a:ext>
            </a:extLst>
          </p:cNvPr>
          <p:cNvSpPr txBox="1"/>
          <p:nvPr/>
        </p:nvSpPr>
        <p:spPr>
          <a:xfrm>
            <a:off x="7239955" y="4566686"/>
            <a:ext cx="70330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 b="1" dirty="0"/>
              <a:t>. . .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73399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F1ED58-17E6-6096-2944-A8E2A2F6D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24</a:t>
            </a:fld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1714552-7C8E-FB6E-B58A-10484A776956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>
                <a:latin typeface=""/>
              </a:rPr>
              <a:t>Clustering hiérarchique</a:t>
            </a:r>
          </a:p>
        </p:txBody>
      </p:sp>
      <p:pic>
        <p:nvPicPr>
          <p:cNvPr id="6" name="Image 5" descr="Une image contenant texte, équipement électronique, projecteur, panneau de configuration&#10;&#10;Description générée automatiquement">
            <a:extLst>
              <a:ext uri="{FF2B5EF4-FFF2-40B4-BE49-F238E27FC236}">
                <a16:creationId xmlns:a16="http://schemas.microsoft.com/office/drawing/2014/main" id="{5A1372B3-2826-7BC7-CD9E-EBAFB0AC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01" y="1240971"/>
            <a:ext cx="9022798" cy="43760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CA0634A-2E42-5495-02BD-E8ED02A69C20}"/>
              </a:ext>
            </a:extLst>
          </p:cNvPr>
          <p:cNvSpPr txBox="1"/>
          <p:nvPr/>
        </p:nvSpPr>
        <p:spPr>
          <a:xfrm>
            <a:off x="838200" y="6413698"/>
            <a:ext cx="428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Source : </a:t>
            </a:r>
            <a:r>
              <a:rPr lang="fr-FR" sz="1400" dirty="0">
                <a:hlinkClick r:id="rId3"/>
              </a:rPr>
              <a:t>https://quantdare.com/hierarchical-clustering/</a:t>
            </a:r>
            <a:r>
              <a:rPr lang="fr-F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546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F1ED58-17E6-6096-2944-A8E2A2F6D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25</a:t>
            </a:fld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1714552-7C8E-FB6E-B58A-10484A776956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 err="1">
                <a:latin typeface=""/>
              </a:rPr>
              <a:t>Dendogramme</a:t>
            </a:r>
            <a:endParaRPr lang="fr-FR" sz="3600" b="1" dirty="0">
              <a:latin typeface="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9D79C6-BE03-19CA-CC03-3DB47914C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844" y="1104050"/>
            <a:ext cx="5320311" cy="50482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86CFD45-197C-D311-29AC-92ACE986D6D4}"/>
              </a:ext>
            </a:extLst>
          </p:cNvPr>
          <p:cNvSpPr txBox="1"/>
          <p:nvPr/>
        </p:nvSpPr>
        <p:spPr>
          <a:xfrm>
            <a:off x="163286" y="6334780"/>
            <a:ext cx="959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Source : </a:t>
            </a:r>
            <a:r>
              <a:rPr lang="fr-FR" sz="1400" dirty="0">
                <a:hlinkClick r:id="rId3"/>
              </a:rPr>
              <a:t>https://openclassrooms.com/fr/courses/4379436-explorez-vos-donnees-avec-des-algorithmes-non-supervises/4379561-partitionnez-vos-donnees-avec-un-algorithme-de-clustering-hierarchique</a:t>
            </a:r>
            <a:r>
              <a:rPr lang="fr-F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6806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A1714552-7C8E-FB6E-B58A-10484A776956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>
                <a:latin typeface=""/>
              </a:rPr>
              <a:t>DBSCAN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16838DB-3884-B5E2-A50E-DDBE590F7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12" t="22437" r="29498" b="15714"/>
          <a:stretch/>
        </p:blipFill>
        <p:spPr>
          <a:xfrm>
            <a:off x="3445329" y="1046577"/>
            <a:ext cx="5301343" cy="51631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0B007E4-C361-C72D-DC06-13079C6B9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90" t="22647" r="29520" b="15605"/>
          <a:stretch/>
        </p:blipFill>
        <p:spPr>
          <a:xfrm>
            <a:off x="3441075" y="1046577"/>
            <a:ext cx="5309850" cy="5163196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A75DE890-0E8D-66B3-D695-EE4D986B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57F7AE3-E62C-0846-859E-1B9F5161DF1F}" type="slidenum">
              <a:rPr lang="fr-FR" smtClean="0"/>
              <a:t>26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E1B731F-C7F6-CA98-F818-9DA3A06B1994}"/>
              </a:ext>
            </a:extLst>
          </p:cNvPr>
          <p:cNvSpPr txBox="1"/>
          <p:nvPr/>
        </p:nvSpPr>
        <p:spPr>
          <a:xfrm>
            <a:off x="163286" y="6334780"/>
            <a:ext cx="959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Source </a:t>
            </a:r>
            <a:r>
              <a:rPr lang="fr-FR" sz="1400" dirty="0">
                <a:hlinkClick r:id="rId4"/>
              </a:rPr>
              <a:t>https://openclassrooms.com/fr/courses/4379436-explorez-vos-donnees-avec-des-algorithmes-non-supervises/4379571-partitionnez-vos-donnees-avec-dbscan</a:t>
            </a:r>
            <a:r>
              <a:rPr lang="fr-F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005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F1ED58-17E6-6096-2944-A8E2A2F6D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27</a:t>
            </a:fld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1714552-7C8E-FB6E-B58A-10484A776956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>
                <a:latin typeface=""/>
              </a:rPr>
              <a:t>Comparaison des modèles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0F0FACF-0601-9D50-CC3A-211B13095C59}"/>
              </a:ext>
            </a:extLst>
          </p:cNvPr>
          <p:cNvSpPr txBox="1"/>
          <p:nvPr/>
        </p:nvSpPr>
        <p:spPr>
          <a:xfrm>
            <a:off x="8098134" y="1939332"/>
            <a:ext cx="37681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DBSCAN</a:t>
            </a:r>
            <a:endParaRPr lang="fr-FR" b="1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Peut former des clusters non convexes (clustering par densité)</a:t>
            </a:r>
          </a:p>
          <a:p>
            <a:pPr marL="285750" indent="-285750">
              <a:buFontTx/>
              <a:buChar char="-"/>
            </a:pPr>
            <a:r>
              <a:rPr lang="fr-FR" dirty="0"/>
              <a:t>Efficace en temps de calcul</a:t>
            </a:r>
          </a:p>
          <a:p>
            <a:pPr marL="285750" indent="-285750">
              <a:buFontTx/>
              <a:buChar char="-"/>
            </a:pPr>
            <a:r>
              <a:rPr lang="fr-FR" dirty="0"/>
              <a:t>Pas besoin de prédéfinir le nombre de clusters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Difficile à utiliser en grande dimension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Choix des paramètres </a:t>
            </a:r>
            <a:r>
              <a:rPr lang="fr-FR" dirty="0" err="1"/>
              <a:t>ɛ</a:t>
            </a:r>
            <a:r>
              <a:rPr lang="fr-FR" dirty="0"/>
              <a:t> et </a:t>
            </a:r>
            <a:r>
              <a:rPr lang="fr-FR" dirty="0" err="1"/>
              <a:t>n</a:t>
            </a:r>
            <a:r>
              <a:rPr lang="fr-FR" baseline="-25000" dirty="0" err="1"/>
              <a:t>min</a:t>
            </a:r>
            <a:endParaRPr lang="fr-FR" baseline="-250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6CD7A76-AEB7-28E8-10C1-90FD1216A052}"/>
              </a:ext>
            </a:extLst>
          </p:cNvPr>
          <p:cNvSpPr txBox="1"/>
          <p:nvPr/>
        </p:nvSpPr>
        <p:spPr>
          <a:xfrm>
            <a:off x="4211934" y="1939332"/>
            <a:ext cx="37681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Clustering hiérarchique</a:t>
            </a:r>
          </a:p>
          <a:p>
            <a:pPr algn="ctr"/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Possibilité de choisir le nombre de clusters en fonction du </a:t>
            </a:r>
            <a:r>
              <a:rPr lang="fr-FR" dirty="0" err="1"/>
              <a:t>dendogramme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Possibilité d’utiliser différents types de distance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Pas efficace en temps de calcul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E7E059B-CAA6-156F-542C-79CA6F92C53B}"/>
              </a:ext>
            </a:extLst>
          </p:cNvPr>
          <p:cNvSpPr txBox="1"/>
          <p:nvPr/>
        </p:nvSpPr>
        <p:spPr>
          <a:xfrm>
            <a:off x="443802" y="1939332"/>
            <a:ext cx="376813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/>
              <a:t>KMeans</a:t>
            </a:r>
            <a:endParaRPr lang="fr-FR" b="1" dirty="0"/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Efficace en temps de calcul</a:t>
            </a:r>
          </a:p>
          <a:p>
            <a:pPr marL="285750" indent="-285750">
              <a:buFontTx/>
              <a:buChar char="-"/>
            </a:pPr>
            <a:r>
              <a:rPr lang="fr-FR" dirty="0"/>
              <a:t>Nombre de clusters fixe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Sensible aux </a:t>
            </a:r>
            <a:r>
              <a:rPr lang="fr-FR" dirty="0" err="1"/>
              <a:t>outliers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1786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DEDE50F-E2FD-7500-6281-42C10DAF656D}"/>
              </a:ext>
            </a:extLst>
          </p:cNvPr>
          <p:cNvSpPr txBox="1"/>
          <p:nvPr/>
        </p:nvSpPr>
        <p:spPr>
          <a:xfrm>
            <a:off x="838200" y="1413063"/>
            <a:ext cx="10515600" cy="2430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fr-FR" b="1" dirty="0">
                <a:latin typeface="Montserrat" pitchFamily="2" charset="77"/>
              </a:rPr>
              <a:t>Présentation des données / </a:t>
            </a:r>
            <a:r>
              <a:rPr lang="fr-FR" b="1" dirty="0" err="1">
                <a:latin typeface="Montserrat" pitchFamily="2" charset="77"/>
              </a:rPr>
              <a:t>Preprocessing</a:t>
            </a:r>
            <a:endParaRPr lang="fr-FR" b="1" dirty="0">
              <a:latin typeface="Montserrat" pitchFamily="2" charset="77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endParaRPr lang="fr-FR" b="1" dirty="0">
              <a:latin typeface="Montserrat" pitchFamily="2" charset="77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fr-FR" b="1" dirty="0">
                <a:latin typeface="Montserrat" pitchFamily="2" charset="77"/>
              </a:rPr>
              <a:t>Segmentation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endParaRPr lang="fr-FR" b="1" dirty="0">
              <a:latin typeface="Montserrat" pitchFamily="2" charset="77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fr-FR" b="1" dirty="0">
                <a:latin typeface="Montserrat" pitchFamily="2" charset="77"/>
              </a:rPr>
              <a:t>Maintenance</a:t>
            </a:r>
            <a:endParaRPr lang="fr-FR" dirty="0">
              <a:latin typeface="Montserrat" pitchFamily="2" charset="77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5F346F7E-3602-ADCF-AA60-9ED67B390313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>
                <a:latin typeface=""/>
              </a:rPr>
              <a:t>SOMMAIRE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C7FBF9-F156-3F0D-149D-19C163D80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141B-B0D0-1240-A4B6-3E47A0FB249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133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54CD7-AD8F-E4F5-648B-953F8FDA901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>
                <a:latin typeface=""/>
              </a:rPr>
              <a:t>Présentation du jeu de données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5DF1687-E228-FAF9-4B6B-763BCFEFB2B3}"/>
              </a:ext>
            </a:extLst>
          </p:cNvPr>
          <p:cNvSpPr txBox="1"/>
          <p:nvPr/>
        </p:nvSpPr>
        <p:spPr>
          <a:xfrm>
            <a:off x="838200" y="1245503"/>
            <a:ext cx="10515600" cy="4488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b="1" dirty="0">
                <a:latin typeface="Montserrat" pitchFamily="2" charset="77"/>
              </a:rPr>
              <a:t>Source des données :</a:t>
            </a:r>
          </a:p>
          <a:p>
            <a:pPr>
              <a:spcAft>
                <a:spcPts val="600"/>
              </a:spcAft>
            </a:pPr>
            <a:r>
              <a:rPr lang="fr-FR" dirty="0">
                <a:latin typeface="Montserrat" pitchFamily="2" charset="77"/>
                <a:hlinkClick r:id="rId2"/>
              </a:rPr>
              <a:t>https://www.kaggle.com/datasets/olistbr/brazilian-ecommerce</a:t>
            </a:r>
            <a:r>
              <a:rPr lang="fr-FR" dirty="0">
                <a:latin typeface="Montserrat" pitchFamily="2" charset="77"/>
              </a:rPr>
              <a:t> (vrai données)</a:t>
            </a:r>
          </a:p>
          <a:p>
            <a:pPr>
              <a:lnSpc>
                <a:spcPct val="150000"/>
              </a:lnSpc>
            </a:pPr>
            <a:endParaRPr lang="fr-FR" dirty="0">
              <a:latin typeface="Montserrat" pitchFamily="2" charset="77"/>
            </a:endParaRPr>
          </a:p>
          <a:p>
            <a:pPr>
              <a:lnSpc>
                <a:spcPct val="150000"/>
              </a:lnSpc>
            </a:pPr>
            <a:r>
              <a:rPr lang="fr-FR" dirty="0">
                <a:latin typeface="Montserrat" pitchFamily="2" charset="77"/>
              </a:rPr>
              <a:t>Fichiers .csv 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err="1">
                <a:latin typeface=""/>
              </a:rPr>
              <a:t>olist_customers_dataset</a:t>
            </a:r>
            <a:r>
              <a:rPr lang="fr-FR" dirty="0">
                <a:latin typeface=""/>
              </a:rPr>
              <a:t> </a:t>
            </a:r>
            <a:r>
              <a:rPr lang="fr-FR" dirty="0">
                <a:latin typeface="Montserrat" pitchFamily="2" charset="77"/>
              </a:rPr>
              <a:t>: fichier clients (id client, id commande, ville, état)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err="1">
                <a:latin typeface=""/>
              </a:rPr>
              <a:t>olist_order_items_dataset</a:t>
            </a:r>
            <a:r>
              <a:rPr lang="fr-FR" dirty="0">
                <a:latin typeface=""/>
              </a:rPr>
              <a:t> </a:t>
            </a:r>
            <a:r>
              <a:rPr lang="fr-FR" dirty="0">
                <a:latin typeface="Montserrat" pitchFamily="2" charset="77"/>
              </a:rPr>
              <a:t>: fichier articles (id commande, nb d’articles, prix)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err="1">
                <a:latin typeface=""/>
              </a:rPr>
              <a:t>olist_order_reviews_dataset</a:t>
            </a:r>
            <a:r>
              <a:rPr lang="fr-FR" dirty="0">
                <a:latin typeface=""/>
              </a:rPr>
              <a:t> </a:t>
            </a:r>
            <a:r>
              <a:rPr lang="fr-FR" dirty="0">
                <a:latin typeface="Montserrat" pitchFamily="2" charset="77"/>
              </a:rPr>
              <a:t>: fichier avis (id commande, note, commentaire, date)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err="1">
                <a:latin typeface=""/>
              </a:rPr>
              <a:t>olist_orders_dataset</a:t>
            </a:r>
            <a:r>
              <a:rPr lang="fr-FR" dirty="0">
                <a:latin typeface=""/>
              </a:rPr>
              <a:t> </a:t>
            </a:r>
            <a:r>
              <a:rPr lang="fr-FR" dirty="0">
                <a:latin typeface="Montserrat" pitchFamily="2" charset="77"/>
              </a:rPr>
              <a:t>: fichier commandes (id commande, date de la commande, date de livraison...)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err="1">
                <a:latin typeface=""/>
              </a:rPr>
              <a:t>olist_products_dataset</a:t>
            </a:r>
            <a:r>
              <a:rPr lang="fr-FR" dirty="0">
                <a:latin typeface=""/>
              </a:rPr>
              <a:t> </a:t>
            </a:r>
            <a:r>
              <a:rPr lang="fr-FR" dirty="0">
                <a:latin typeface="Montserrat" pitchFamily="2" charset="77"/>
              </a:rPr>
              <a:t>: fichier produits (id produit, catégorie, dimensions, poids)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err="1">
                <a:latin typeface=""/>
              </a:rPr>
              <a:t>olist_sellers_dataset</a:t>
            </a:r>
            <a:r>
              <a:rPr lang="fr-FR" dirty="0">
                <a:latin typeface=""/>
              </a:rPr>
              <a:t> </a:t>
            </a:r>
            <a:r>
              <a:rPr lang="fr-FR" dirty="0">
                <a:latin typeface="Montserrat" pitchFamily="2" charset="77"/>
              </a:rPr>
              <a:t>: fichier vendeurs (id vendeur, ville, état)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644B1E-08A1-5882-8571-8DEB3403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141B-B0D0-1240-A4B6-3E47A0FB249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6378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54CD7-AD8F-E4F5-648B-953F8FDA901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 err="1">
                <a:latin typeface=""/>
              </a:rPr>
              <a:t>Preprocessing</a:t>
            </a:r>
            <a:endParaRPr lang="fr-FR" sz="3600" b="1" dirty="0">
              <a:latin typeface="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5DF1687-E228-FAF9-4B6B-763BCFEFB2B3}"/>
              </a:ext>
            </a:extLst>
          </p:cNvPr>
          <p:cNvSpPr txBox="1"/>
          <p:nvPr/>
        </p:nvSpPr>
        <p:spPr>
          <a:xfrm>
            <a:off x="838200" y="1012954"/>
            <a:ext cx="105156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fr-FR" dirty="0">
                <a:latin typeface="Montserrat" pitchFamily="2" charset="77"/>
              </a:rPr>
              <a:t>Regroupement des données en un seul fichier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fr-FR" dirty="0">
                <a:latin typeface="Montserrat" pitchFamily="2" charset="77"/>
              </a:rPr>
              <a:t>Suppression des variables non pertinentes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fr-FR" dirty="0">
                <a:latin typeface="Montserrat" pitchFamily="2" charset="77"/>
              </a:rPr>
              <a:t>Suppression des valeurs manquantes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fr-FR" dirty="0">
                <a:latin typeface="Montserrat" pitchFamily="2" charset="77"/>
              </a:rPr>
              <a:t>Suppression des doublons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fr-FR" dirty="0">
                <a:latin typeface="Montserrat" pitchFamily="2" charset="77"/>
              </a:rPr>
              <a:t>Combinaison de variables</a:t>
            </a:r>
          </a:p>
          <a:p>
            <a:pPr>
              <a:spcAft>
                <a:spcPts val="600"/>
              </a:spcAft>
            </a:pPr>
            <a:endParaRPr lang="fr-FR" dirty="0">
              <a:latin typeface="Montserrat" pitchFamily="2" charset="77"/>
              <a:sym typeface="Wingdings" pitchFamily="2" charset="2"/>
            </a:endParaRPr>
          </a:p>
          <a:p>
            <a:pPr>
              <a:spcAft>
                <a:spcPts val="600"/>
              </a:spcAft>
            </a:pPr>
            <a:r>
              <a:rPr lang="fr-FR" dirty="0">
                <a:latin typeface="Montserrat" pitchFamily="2" charset="77"/>
                <a:sym typeface="Wingdings" pitchFamily="2" charset="2"/>
              </a:rPr>
              <a:t> Dimensions : 107 800 lignes x 10 colonnes (chaque ligne représente l’article d’une commande)</a:t>
            </a:r>
            <a:endParaRPr lang="fr-FR" dirty="0">
              <a:latin typeface="Montserrat" pitchFamily="2" charset="77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644B1E-08A1-5882-8571-8DEB3403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141B-B0D0-1240-A4B6-3E47A0FB2493}" type="slidenum">
              <a:rPr lang="fr-FR" smtClean="0"/>
              <a:t>5</a:t>
            </a:fld>
            <a:endParaRPr lang="fr-FR"/>
          </a:p>
        </p:txBody>
      </p:sp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9C4E9F0C-3B29-165D-54F8-311DEEA1A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39" y="3970767"/>
            <a:ext cx="11036321" cy="187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33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54CD7-AD8F-E4F5-648B-953F8FDA901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 err="1">
                <a:latin typeface=""/>
              </a:rPr>
              <a:t>Preprocessing</a:t>
            </a:r>
            <a:endParaRPr lang="fr-FR" sz="3600" b="1" dirty="0">
              <a:latin typeface="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644B1E-08A1-5882-8571-8DEB3403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141B-B0D0-1240-A4B6-3E47A0FB2493}" type="slidenum">
              <a:rPr lang="fr-FR" smtClean="0"/>
              <a:t>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8D64346-3A9E-F46C-7436-331E37284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7259"/>
            <a:ext cx="7188741" cy="5456350"/>
          </a:xfrm>
          <a:prstGeom prst="rect">
            <a:avLst/>
          </a:prstGeom>
        </p:spPr>
      </p:pic>
      <p:sp>
        <p:nvSpPr>
          <p:cNvPr id="7" name="Accolade ouvrante 6">
            <a:extLst>
              <a:ext uri="{FF2B5EF4-FFF2-40B4-BE49-F238E27FC236}">
                <a16:creationId xmlns:a16="http://schemas.microsoft.com/office/drawing/2014/main" id="{28BB1C05-3199-2725-1450-8B910C2F5C1B}"/>
              </a:ext>
            </a:extLst>
          </p:cNvPr>
          <p:cNvSpPr/>
          <p:nvPr/>
        </p:nvSpPr>
        <p:spPr>
          <a:xfrm rot="5400000">
            <a:off x="2307016" y="5234726"/>
            <a:ext cx="189189" cy="641131"/>
          </a:xfrm>
          <a:prstGeom prst="leftBrace">
            <a:avLst>
              <a:gd name="adj1" fmla="val 11363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536851A-C8D1-C9C0-F9BF-36B775B01719}"/>
              </a:ext>
            </a:extLst>
          </p:cNvPr>
          <p:cNvSpPr txBox="1"/>
          <p:nvPr/>
        </p:nvSpPr>
        <p:spPr>
          <a:xfrm>
            <a:off x="1240218" y="5089857"/>
            <a:ext cx="23227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Montserrat" pitchFamily="2" charset="77"/>
              </a:rPr>
              <a:t>Pas de commande ?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B713663-BFB0-9DB0-9A33-0DAEA5A136CE}"/>
              </a:ext>
            </a:extLst>
          </p:cNvPr>
          <p:cNvGrpSpPr/>
          <p:nvPr/>
        </p:nvGrpSpPr>
        <p:grpSpPr>
          <a:xfrm>
            <a:off x="1904533" y="5712949"/>
            <a:ext cx="288000" cy="288000"/>
            <a:chOff x="8596746" y="1975945"/>
            <a:chExt cx="389599" cy="378372"/>
          </a:xfrm>
        </p:grpSpPr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881C6BE6-6F75-7368-B5BD-5ACFB5B47230}"/>
                </a:ext>
              </a:extLst>
            </p:cNvPr>
            <p:cNvCxnSpPr/>
            <p:nvPr/>
          </p:nvCxnSpPr>
          <p:spPr>
            <a:xfrm>
              <a:off x="8610600" y="1975945"/>
              <a:ext cx="375745" cy="3783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FC5344BD-B449-E295-459D-594F0D06882C}"/>
                </a:ext>
              </a:extLst>
            </p:cNvPr>
            <p:cNvCxnSpPr/>
            <p:nvPr/>
          </p:nvCxnSpPr>
          <p:spPr>
            <a:xfrm flipH="1">
              <a:off x="8596746" y="1975945"/>
              <a:ext cx="375745" cy="3783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C20EE890-799B-7508-E1CC-71653E787A24}"/>
              </a:ext>
            </a:extLst>
          </p:cNvPr>
          <p:cNvSpPr txBox="1"/>
          <p:nvPr/>
        </p:nvSpPr>
        <p:spPr>
          <a:xfrm>
            <a:off x="7956804" y="2690336"/>
            <a:ext cx="4050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" pitchFamily="2" charset="77"/>
              </a:rPr>
              <a:t>Pas de commande entre octobre 2016 et janvier 2017</a:t>
            </a:r>
          </a:p>
          <a:p>
            <a:endParaRPr lang="fr-FR" dirty="0">
              <a:latin typeface="Montserrat" pitchFamily="2" charset="77"/>
            </a:endParaRPr>
          </a:p>
          <a:p>
            <a:r>
              <a:rPr lang="fr-FR" dirty="0">
                <a:latin typeface="Montserrat" pitchFamily="2" charset="77"/>
              </a:rPr>
              <a:t>Suppression des commandes effectuées avant janvier 2017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1271757-78A1-CCCF-8843-09AB86CE8C14}"/>
              </a:ext>
            </a:extLst>
          </p:cNvPr>
          <p:cNvSpPr txBox="1"/>
          <p:nvPr/>
        </p:nvSpPr>
        <p:spPr>
          <a:xfrm>
            <a:off x="2182292" y="977927"/>
            <a:ext cx="503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" pitchFamily="2" charset="77"/>
              </a:rPr>
              <a:t>Distribution des dates des commandes</a:t>
            </a:r>
          </a:p>
        </p:txBody>
      </p:sp>
    </p:spTree>
    <p:extLst>
      <p:ext uri="{BB962C8B-B14F-4D97-AF65-F5344CB8AC3E}">
        <p14:creationId xmlns:p14="http://schemas.microsoft.com/office/powerpoint/2010/main" val="326663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675AB8-1EC5-FD77-ECCA-65E09BDAB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fr-FR" dirty="0">
                <a:latin typeface=""/>
              </a:rPr>
              <a:t>Segmentation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5C2938-96FC-F5D1-A65E-F431AE312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7AE3-E62C-0846-859E-1B9F5161DF1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158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54CD7-AD8F-E4F5-648B-953F8FDA901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>
                <a:latin typeface=""/>
              </a:rPr>
              <a:t>Segmentation RFM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5DF1687-E228-FAF9-4B6B-763BCFEFB2B3}"/>
              </a:ext>
            </a:extLst>
          </p:cNvPr>
          <p:cNvSpPr txBox="1"/>
          <p:nvPr/>
        </p:nvSpPr>
        <p:spPr>
          <a:xfrm>
            <a:off x="838200" y="1245503"/>
            <a:ext cx="10515600" cy="144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fr-FR" b="1" dirty="0">
                <a:latin typeface="Montserrat" pitchFamily="2" charset="77"/>
              </a:rPr>
              <a:t>Récence </a:t>
            </a:r>
            <a:r>
              <a:rPr lang="fr-FR" dirty="0">
                <a:latin typeface="Montserrat" pitchFamily="2" charset="77"/>
              </a:rPr>
              <a:t>: Nombre de jours écoulés depuis la dernière commande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fr-FR" b="1" dirty="0">
                <a:latin typeface="Montserrat" pitchFamily="2" charset="77"/>
              </a:rPr>
              <a:t>Fréquence </a:t>
            </a:r>
            <a:r>
              <a:rPr lang="fr-FR" dirty="0">
                <a:latin typeface="Montserrat" pitchFamily="2" charset="77"/>
              </a:rPr>
              <a:t>: Nombre de commandes effectuées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fr-FR" b="1" dirty="0">
                <a:latin typeface="Montserrat" pitchFamily="2" charset="77"/>
              </a:rPr>
              <a:t>Montant </a:t>
            </a:r>
            <a:r>
              <a:rPr lang="fr-FR" dirty="0">
                <a:latin typeface="Montserrat" pitchFamily="2" charset="77"/>
              </a:rPr>
              <a:t>: Montant dépensé par commande en moyenne</a:t>
            </a:r>
            <a:endParaRPr lang="fr-FR" b="1" dirty="0">
              <a:latin typeface="Montserrat" pitchFamily="2" charset="77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644B1E-08A1-5882-8571-8DEB3403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141B-B0D0-1240-A4B6-3E47A0FB2493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C18C5A8A-99D4-8DEC-E01F-C33212C5D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2923681"/>
            <a:ext cx="76581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1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au 10">
            <a:extLst>
              <a:ext uri="{FF2B5EF4-FFF2-40B4-BE49-F238E27FC236}">
                <a16:creationId xmlns:a16="http://schemas.microsoft.com/office/drawing/2014/main" id="{45762BF5-7ABD-7F7C-6D51-71228FA5F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322804"/>
              </p:ext>
            </p:extLst>
          </p:nvPr>
        </p:nvGraphicFramePr>
        <p:xfrm>
          <a:off x="1575420" y="2088272"/>
          <a:ext cx="9041160" cy="268145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60290">
                  <a:extLst>
                    <a:ext uri="{9D8B030D-6E8A-4147-A177-3AD203B41FA5}">
                      <a16:colId xmlns:a16="http://schemas.microsoft.com/office/drawing/2014/main" val="57859102"/>
                    </a:ext>
                  </a:extLst>
                </a:gridCol>
                <a:gridCol w="2260290">
                  <a:extLst>
                    <a:ext uri="{9D8B030D-6E8A-4147-A177-3AD203B41FA5}">
                      <a16:colId xmlns:a16="http://schemas.microsoft.com/office/drawing/2014/main" val="1211943267"/>
                    </a:ext>
                  </a:extLst>
                </a:gridCol>
                <a:gridCol w="2260290">
                  <a:extLst>
                    <a:ext uri="{9D8B030D-6E8A-4147-A177-3AD203B41FA5}">
                      <a16:colId xmlns:a16="http://schemas.microsoft.com/office/drawing/2014/main" val="2062596611"/>
                    </a:ext>
                  </a:extLst>
                </a:gridCol>
                <a:gridCol w="2260290">
                  <a:extLst>
                    <a:ext uri="{9D8B030D-6E8A-4147-A177-3AD203B41FA5}">
                      <a16:colId xmlns:a16="http://schemas.microsoft.com/office/drawing/2014/main" val="2909956278"/>
                    </a:ext>
                  </a:extLst>
                </a:gridCol>
              </a:tblGrid>
              <a:tr h="1039580"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KMeans</a:t>
                      </a:r>
                      <a:endParaRPr lang="fr-FR" dirty="0">
                        <a:solidFill>
                          <a:schemeClr val="tx1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Clustering agglomératif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DBSCAN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742993"/>
                  </a:ext>
                </a:extLst>
              </a:tr>
              <a:tr h="60229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" pitchFamily="2" charset="77"/>
                        </a:rPr>
                        <a:t>Segmentation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rgbClr val="00B050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dirty="0">
                        <a:solidFill>
                          <a:srgbClr val="00B050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rgbClr val="FF0000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85497"/>
                  </a:ext>
                </a:extLst>
              </a:tr>
              <a:tr h="103958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" pitchFamily="2" charset="77"/>
                        </a:rPr>
                        <a:t>Temps de calcul (sur 10k clients)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612249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94854CD7-AD8F-E4F5-648B-953F8FDA901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>
                <a:latin typeface=""/>
              </a:rPr>
              <a:t>Segmentation RFM – Choix du modèle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644B1E-08A1-5882-8571-8DEB3403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5141B-B0D0-1240-A4B6-3E47A0FB2493}" type="slidenum">
              <a:rPr lang="fr-FR" smtClean="0"/>
              <a:t>9</a:t>
            </a:fld>
            <a:endParaRPr lang="fr-FR"/>
          </a:p>
        </p:txBody>
      </p:sp>
      <p:graphicFrame>
        <p:nvGraphicFramePr>
          <p:cNvPr id="10" name="Tableau 10">
            <a:extLst>
              <a:ext uri="{FF2B5EF4-FFF2-40B4-BE49-F238E27FC236}">
                <a16:creationId xmlns:a16="http://schemas.microsoft.com/office/drawing/2014/main" id="{C1E6D6EB-C938-9D15-CC4B-48C023713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512232"/>
              </p:ext>
            </p:extLst>
          </p:nvPr>
        </p:nvGraphicFramePr>
        <p:xfrm>
          <a:off x="1575420" y="2088272"/>
          <a:ext cx="9041160" cy="268145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60290">
                  <a:extLst>
                    <a:ext uri="{9D8B030D-6E8A-4147-A177-3AD203B41FA5}">
                      <a16:colId xmlns:a16="http://schemas.microsoft.com/office/drawing/2014/main" val="57859102"/>
                    </a:ext>
                  </a:extLst>
                </a:gridCol>
                <a:gridCol w="2260290">
                  <a:extLst>
                    <a:ext uri="{9D8B030D-6E8A-4147-A177-3AD203B41FA5}">
                      <a16:colId xmlns:a16="http://schemas.microsoft.com/office/drawing/2014/main" val="1211943267"/>
                    </a:ext>
                  </a:extLst>
                </a:gridCol>
                <a:gridCol w="2260290">
                  <a:extLst>
                    <a:ext uri="{9D8B030D-6E8A-4147-A177-3AD203B41FA5}">
                      <a16:colId xmlns:a16="http://schemas.microsoft.com/office/drawing/2014/main" val="2062596611"/>
                    </a:ext>
                  </a:extLst>
                </a:gridCol>
                <a:gridCol w="2260290">
                  <a:extLst>
                    <a:ext uri="{9D8B030D-6E8A-4147-A177-3AD203B41FA5}">
                      <a16:colId xmlns:a16="http://schemas.microsoft.com/office/drawing/2014/main" val="2909956278"/>
                    </a:ext>
                  </a:extLst>
                </a:gridCol>
              </a:tblGrid>
              <a:tr h="1039580"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KMeans</a:t>
                      </a:r>
                      <a:endParaRPr lang="fr-FR" dirty="0">
                        <a:solidFill>
                          <a:schemeClr val="tx1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Clustering agglomératif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DBSCAN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742993"/>
                  </a:ext>
                </a:extLst>
              </a:tr>
              <a:tr h="60229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" pitchFamily="2" charset="77"/>
                        </a:rPr>
                        <a:t>Segmentation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>
                          <a:solidFill>
                            <a:srgbClr val="00B050"/>
                          </a:solidFill>
                          <a:latin typeface="Montserrat" pitchFamily="2" charset="77"/>
                        </a:rPr>
                        <a:t>✓</a:t>
                      </a:r>
                      <a:endParaRPr lang="fr-FR" b="1" dirty="0">
                        <a:solidFill>
                          <a:srgbClr val="00B050"/>
                        </a:solidFill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>
                          <a:solidFill>
                            <a:srgbClr val="00B050"/>
                          </a:solidFill>
                          <a:latin typeface="Montserrat" pitchFamily="2" charset="77"/>
                        </a:rPr>
                        <a:t>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0000"/>
                          </a:solidFill>
                          <a:latin typeface="Montserrat" pitchFamily="2" charset="77"/>
                        </a:rPr>
                        <a:t>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985497"/>
                  </a:ext>
                </a:extLst>
              </a:tr>
              <a:tr h="103958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" pitchFamily="2" charset="77"/>
                        </a:rPr>
                        <a:t>Temps de calcul (sur 10k clients)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" pitchFamily="2" charset="77"/>
                        </a:rPr>
                        <a:t>0.1 s 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ontserrat" pitchFamily="2" charset="77"/>
                        </a:rPr>
                        <a:t>2.4 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612249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BE6A75D0-E2D8-972B-9F4C-076EF8A6B96C}"/>
              </a:ext>
            </a:extLst>
          </p:cNvPr>
          <p:cNvSpPr/>
          <p:nvPr/>
        </p:nvSpPr>
        <p:spPr>
          <a:xfrm>
            <a:off x="3679902" y="1906859"/>
            <a:ext cx="2575932" cy="30665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245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11509</TotalTime>
  <Words>941</Words>
  <Application>Microsoft Macintosh PowerPoint</Application>
  <PresentationFormat>Grand écran</PresentationFormat>
  <Paragraphs>201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Montserrat</vt:lpstr>
      <vt:lpstr>Thème Office</vt:lpstr>
      <vt:lpstr>Segmentation client appliquée à la clientèle de Olist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Segmentation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Fréquence de maintenance</vt:lpstr>
      <vt:lpstr>Présentation PowerPoint</vt:lpstr>
      <vt:lpstr>Présentation PowerPoint</vt:lpstr>
      <vt:lpstr>Présentation PowerPoint</vt:lpstr>
      <vt:lpstr>Présentation PowerPoint</vt:lpstr>
      <vt:lpstr>MERCI POUR VOTRE ATTENTION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Segmentation des clients de Olist</dc:title>
  <dc:creator>Jamal CHEHADE</dc:creator>
  <cp:lastModifiedBy>Jamal CHEHADE</cp:lastModifiedBy>
  <cp:revision>87</cp:revision>
  <dcterms:created xsi:type="dcterms:W3CDTF">2022-08-30T18:03:24Z</dcterms:created>
  <dcterms:modified xsi:type="dcterms:W3CDTF">2022-09-29T13:18:52Z</dcterms:modified>
</cp:coreProperties>
</file>